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25"/>
  </p:notesMasterIdLst>
  <p:sldIdLst>
    <p:sldId id="256" r:id="rId3"/>
    <p:sldId id="27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82" r:id="rId20"/>
    <p:sldId id="283" r:id="rId21"/>
    <p:sldId id="275" r:id="rId22"/>
    <p:sldId id="284" r:id="rId23"/>
    <p:sldId id="285" r:id="rId24"/>
  </p:sldIdLst>
  <p:sldSz cx="9144000" cy="5143500" type="screen16x9"/>
  <p:notesSz cx="6858000" cy="9144000"/>
  <p:custDataLst>
    <p:custData r:id="rId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>
      <p:cViewPr varScale="1">
        <p:scale>
          <a:sx n="98" d="100"/>
          <a:sy n="98" d="100"/>
        </p:scale>
        <p:origin x="49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FD6000-1A5E-4CBE-B47C-4C3A7A4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5ECB6-3015-4939-A477-2AD38BC44687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4483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F3CB3-BE06-40D5-B23F-BD5F1BB50C87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5963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29A7F-7C25-4B8C-9B2A-9B82CE16169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15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D2158-79E5-4CC6-9DC4-67F907D3A251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379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B56E3-ADAC-4DA6-97D4-81A54A4816E5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6150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8A31F-A814-4F68-A3AD-5EBB41458CE9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2453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DA5FF-F1CF-4961-B76A-FF497F5F4A7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60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9DBDB-340C-446A-A8E6-74E277B0221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008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DF0BD-FF0B-41BA-8C06-F7631EF7659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437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2F88B-B2DD-41E4-BD9D-0A93EF26EA7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658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27302-6E8B-4E47-8F9E-6FFE3263A2C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82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A6E61-A0ED-4AA1-B32F-A1AC42A30992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3383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2620-B291-481D-91A7-8A193B6AE56C}" type="slidenum">
              <a:rPr lang="en-US"/>
              <a:pPr/>
              <a:t>20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5125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32CDB-5716-45EF-83FA-612A0EBE70A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713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F3A05-18AF-420E-8CE2-B82AD9DA686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9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76305-6570-47AE-95DD-5CCBCA6E0954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4806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B598D-25CC-4CB0-BD29-445C37F84ECE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1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864AF-E30A-4A3A-AEE9-BE2ABCC707B5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275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C6B92-9A07-47E1-9C83-3268541B260C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1038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A4733-012B-42BF-A9BA-0F0FB5D11EFE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73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7C5C0-CC70-4C09-8200-32CFCC205502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261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5DFCB-B898-4F28-B275-919E66563FE4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353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926557"/>
            <a:ext cx="3400425" cy="2212181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04937"/>
            <a:ext cx="7772400" cy="116681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829414-D9CC-4C71-9D66-923C8F377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F0E4C-16DE-4C95-A9D1-33C2A44BB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6BA7D-62DF-4753-964E-13B819795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9045-508C-4C03-AEE2-A5987740D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F9C83023-65AE-4405-BDB9-9503D7CA8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13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B090-F29D-438D-9E18-2F832E520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1E37-398A-4734-BDC6-FEBDFC73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55EDB-A15C-4D04-B3FB-66C90DB63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494F1-16B1-4A59-8D7C-764B21BE5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2C0EA-F204-4504-9C27-E5050AF8D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1842-26AD-459C-A7D6-4FB883C73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5F88-60B2-4052-9EC8-532126EDE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5F6D-0CAC-4996-B2BD-9D26E39BA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2926557"/>
            <a:ext cx="3400425" cy="2212181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68D8F37-97CD-474F-B78D-F3E510CCB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Shapes of Molecules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“MOLECULAR GEOMETRY”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 Electron Pairs Around Center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6482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What does it look like?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TRIGONAL PYRAMIDAL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Roughly 109.5</a:t>
            </a:r>
            <a:r>
              <a:rPr lang="en-US" sz="2800" dirty="0" smtClean="0">
                <a:cs typeface="Times New Roman" pitchFamily="18" charset="0"/>
              </a:rPr>
              <a:t>º Apart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dirty="0" smtClean="0">
                <a:cs typeface="Times New Roman" pitchFamily="18" charset="0"/>
              </a:rPr>
              <a:t>How do you draw it?</a:t>
            </a:r>
          </a:p>
        </p:txBody>
      </p:sp>
      <p:pic>
        <p:nvPicPr>
          <p:cNvPr id="23558" name="Picture 6" descr="NH3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2648" t="-4101" r="-3270" b="-14825"/>
          <a:stretch>
            <a:fillRect/>
          </a:stretch>
        </p:blipFill>
        <p:spPr>
          <a:xfrm>
            <a:off x="5334000" y="1657350"/>
            <a:ext cx="3048000" cy="22098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096000" y="3829050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Bonding Pairs</a:t>
            </a:r>
          </a:p>
          <a:p>
            <a:pPr>
              <a:spcBef>
                <a:spcPct val="50000"/>
              </a:spcBef>
            </a:pPr>
            <a:r>
              <a:rPr lang="en-US" sz="2400"/>
              <a:t>Nonbonding Pair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562600" y="3829050"/>
            <a:ext cx="469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5638800" y="34861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Lewis Structure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5486400" y="104775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Ammonia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3559" grpId="0"/>
      <p:bldP spid="235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Draw Trigonal Pyramidal</a:t>
            </a:r>
          </a:p>
        </p:txBody>
      </p:sp>
      <p:pic>
        <p:nvPicPr>
          <p:cNvPr id="25606" name="Picture 6" descr="NH3 VSEP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504950"/>
            <a:ext cx="6176883" cy="3270114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 Electron Pairs around Center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71550"/>
            <a:ext cx="4038600" cy="3048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What does this one look like?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BENT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Roughly 109.5</a:t>
            </a:r>
            <a:r>
              <a:rPr lang="en-US" sz="2800" dirty="0" smtClean="0">
                <a:cs typeface="Times New Roman" pitchFamily="18" charset="0"/>
              </a:rPr>
              <a:t>º Apart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dirty="0" smtClean="0">
                <a:cs typeface="Times New Roman" pitchFamily="18" charset="0"/>
              </a:rPr>
              <a:t>How do you draw it?</a:t>
            </a:r>
          </a:p>
        </p:txBody>
      </p:sp>
      <p:pic>
        <p:nvPicPr>
          <p:cNvPr id="27656" name="Picture 8" descr="H2O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t="-10385" b="-45395"/>
          <a:stretch>
            <a:fillRect/>
          </a:stretch>
        </p:blipFill>
        <p:spPr>
          <a:xfrm>
            <a:off x="4953000" y="2266950"/>
            <a:ext cx="4068820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019800" y="3543300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Shared Pairs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Unshared Pairs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486400" y="3543300"/>
            <a:ext cx="469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5943600" y="30289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Lewis Structure</a:t>
            </a:r>
          </a:p>
        </p:txBody>
      </p:sp>
      <p:pic>
        <p:nvPicPr>
          <p:cNvPr id="27660" name="Picture 12" descr="H2O VSEPR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676400" y="3963299"/>
            <a:ext cx="2514600" cy="118020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096000" y="462915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3D Shape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5943600" y="1371600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  <p:bldP spid="27657" grpId="0"/>
      <p:bldP spid="27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5</a:t>
            </a:r>
            <a:r>
              <a:rPr lang="en-US" dirty="0" smtClean="0"/>
              <a:t> Electron Pairs!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00150"/>
            <a:ext cx="3276600" cy="2514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Expanded Octets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Phosphorus </a:t>
            </a:r>
            <a:r>
              <a:rPr lang="en-US" sz="2800" dirty="0" err="1" smtClean="0"/>
              <a:t>pentafluoride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does it look like?</a:t>
            </a:r>
          </a:p>
        </p:txBody>
      </p:sp>
      <p:pic>
        <p:nvPicPr>
          <p:cNvPr id="29702" name="Picture 6" descr="PF5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2941" t="-2994" r="-2941" b="-10784"/>
          <a:stretch>
            <a:fillRect/>
          </a:stretch>
        </p:blipFill>
        <p:spPr>
          <a:xfrm>
            <a:off x="3505200" y="895350"/>
            <a:ext cx="2743200" cy="28956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858000" y="1543050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Shared Pairs</a:t>
            </a:r>
          </a:p>
          <a:p>
            <a:pPr>
              <a:spcBef>
                <a:spcPct val="50000"/>
              </a:spcBef>
            </a:pPr>
            <a:r>
              <a:rPr lang="en-US" sz="2400"/>
              <a:t>Unshared Pairs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400800" y="1543050"/>
            <a:ext cx="469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3657600" y="34099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Lewis Structure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28600" y="363855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TRIGONAL BIPYRAMIDAL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                 Some are 120</a:t>
            </a:r>
            <a:r>
              <a:rPr lang="en-US" sz="2800" dirty="0">
                <a:cs typeface="Times New Roman" pitchFamily="18" charset="0"/>
              </a:rPr>
              <a:t>º Apart.  Others are 90º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  <p:bldP spid="29703" grpId="0"/>
      <p:bldP spid="29704" grpId="0"/>
      <p:bldP spid="297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Try to Draw It</a:t>
            </a:r>
          </a:p>
        </p:txBody>
      </p:sp>
      <p:pic>
        <p:nvPicPr>
          <p:cNvPr id="31749" name="Picture 5" descr="PF5 VSEP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047750"/>
            <a:ext cx="3776661" cy="387692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Little More Terminology</a:t>
            </a:r>
          </a:p>
        </p:txBody>
      </p:sp>
      <p:pic>
        <p:nvPicPr>
          <p:cNvPr id="172036" name="Picture 4" descr="FG09_0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9560" y="1200150"/>
            <a:ext cx="4764881" cy="33980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1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71450"/>
            <a:ext cx="6172200" cy="854869"/>
          </a:xfrm>
        </p:spPr>
        <p:txBody>
          <a:bodyPr/>
          <a:lstStyle/>
          <a:p>
            <a:r>
              <a:rPr lang="en-US" altLang="en-US"/>
              <a:t>More with 5 pairs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71550"/>
            <a:ext cx="4495800" cy="3714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 dirty="0"/>
              <a:t>Sulfur </a:t>
            </a:r>
            <a:r>
              <a:rPr lang="en-US" altLang="en-US" sz="2100" dirty="0" err="1"/>
              <a:t>tetrafluoride</a:t>
            </a:r>
            <a:endParaRPr lang="en-US" altLang="en-US" sz="2100" dirty="0"/>
          </a:p>
          <a:p>
            <a:pPr>
              <a:lnSpc>
                <a:spcPct val="90000"/>
              </a:lnSpc>
            </a:pPr>
            <a:r>
              <a:rPr lang="en-US" altLang="en-US" sz="2100" dirty="0"/>
              <a:t>What does it look like?</a:t>
            </a:r>
          </a:p>
          <a:p>
            <a:pPr>
              <a:lnSpc>
                <a:spcPct val="90000"/>
              </a:lnSpc>
            </a:pPr>
            <a:r>
              <a:rPr lang="en-US" altLang="en-US" sz="2100" dirty="0"/>
              <a:t>Which position does the lone pair go?</a:t>
            </a:r>
          </a:p>
          <a:p>
            <a:pPr>
              <a:lnSpc>
                <a:spcPct val="90000"/>
              </a:lnSpc>
            </a:pPr>
            <a:r>
              <a:rPr lang="en-US" altLang="en-US" sz="2100" dirty="0"/>
              <a:t>Which position would it have the most space?</a:t>
            </a:r>
          </a:p>
          <a:p>
            <a:pPr>
              <a:lnSpc>
                <a:spcPct val="90000"/>
              </a:lnSpc>
            </a:pPr>
            <a:r>
              <a:rPr lang="en-US" altLang="en-US" sz="2100" dirty="0"/>
              <a:t>Lone Pairs always go on </a:t>
            </a:r>
            <a:r>
              <a:rPr lang="en-US" altLang="en-US" sz="2100" dirty="0" err="1"/>
              <a:t>equitorial</a:t>
            </a:r>
            <a:r>
              <a:rPr lang="en-US" altLang="en-US" sz="2100" dirty="0"/>
              <a:t> positions in </a:t>
            </a:r>
            <a:r>
              <a:rPr lang="en-US" altLang="en-US" sz="2100" dirty="0" err="1"/>
              <a:t>trigonal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bipyramidal</a:t>
            </a:r>
            <a:r>
              <a:rPr lang="en-US" altLang="en-US" sz="2100" dirty="0"/>
              <a:t> shapes.</a:t>
            </a:r>
            <a:endParaRPr lang="en-US" altLang="en-US" sz="405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50" dirty="0"/>
              <a:t>See-Saw</a:t>
            </a:r>
          </a:p>
        </p:txBody>
      </p:sp>
      <p:pic>
        <p:nvPicPr>
          <p:cNvPr id="159748" name="Picture 4" descr="SF4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1880" y="1079244"/>
            <a:ext cx="2608065" cy="29050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827679" y="4019550"/>
            <a:ext cx="1828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Arial" panose="020B0604020202020204" pitchFamily="34" charset="0"/>
              </a:rPr>
              <a:t>Shared Pairs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Arial" panose="020B0604020202020204" pitchFamily="34" charset="0"/>
              </a:rPr>
              <a:t>Unshared Pairs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5370479" y="4019550"/>
            <a:ext cx="352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  <a:cs typeface="Arial" panose="020B0604020202020204" pitchFamily="34" charset="0"/>
              </a:rPr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5370479" y="3605633"/>
            <a:ext cx="2229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Lewis Structure</a:t>
            </a:r>
          </a:p>
        </p:txBody>
      </p:sp>
    </p:spTree>
    <p:extLst>
      <p:ext uri="{BB962C8B-B14F-4D97-AF65-F5344CB8AC3E}">
        <p14:creationId xmlns:p14="http://schemas.microsoft.com/office/powerpoint/2010/main" val="15001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9" grpId="0"/>
      <p:bldP spid="1597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3D Shape for See-Saw</a:t>
            </a:r>
          </a:p>
        </p:txBody>
      </p:sp>
      <p:pic>
        <p:nvPicPr>
          <p:cNvPr id="161795" name="Picture 3" descr="SF4 VSEP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1" y="1085850"/>
            <a:ext cx="3070622" cy="3771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1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with 5 Pairs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466" y="1050221"/>
            <a:ext cx="3371850" cy="1543050"/>
          </a:xfrm>
        </p:spPr>
        <p:txBody>
          <a:bodyPr/>
          <a:lstStyle/>
          <a:p>
            <a:r>
              <a:rPr lang="en-US" altLang="en-US" sz="2100" dirty="0"/>
              <a:t>Chlorine </a:t>
            </a:r>
            <a:r>
              <a:rPr lang="en-US" altLang="en-US" sz="2100" dirty="0" err="1"/>
              <a:t>trifluoride</a:t>
            </a:r>
            <a:endParaRPr lang="en-US" altLang="en-US" sz="2100" dirty="0"/>
          </a:p>
          <a:p>
            <a:r>
              <a:rPr lang="en-US" altLang="en-US" sz="2100" dirty="0"/>
              <a:t>What does it look like?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50" dirty="0"/>
              <a:t>T SHAPED</a:t>
            </a:r>
            <a:endParaRPr lang="en-US" altLang="en-US" sz="2100" dirty="0"/>
          </a:p>
        </p:txBody>
      </p:sp>
      <p:pic>
        <p:nvPicPr>
          <p:cNvPr id="163844" name="Picture 4" descr="ClF3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8858" y="1104639"/>
            <a:ext cx="3272141" cy="27495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757559" y="4034567"/>
            <a:ext cx="1828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Shared Pairs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Lone Pairs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5300359" y="4034567"/>
            <a:ext cx="352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FF66"/>
                </a:solidFill>
                <a:cs typeface="Arial" panose="020B0604020202020204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5303602" y="3483300"/>
            <a:ext cx="1885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Lewis Structure</a:t>
            </a:r>
          </a:p>
        </p:txBody>
      </p:sp>
    </p:spTree>
    <p:extLst>
      <p:ext uri="{BB962C8B-B14F-4D97-AF65-F5344CB8AC3E}">
        <p14:creationId xmlns:p14="http://schemas.microsoft.com/office/powerpoint/2010/main" val="9774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  <p:bldP spid="163845" grpId="0"/>
      <p:bldP spid="1638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One with 5 Pairs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7788" y="1314329"/>
            <a:ext cx="3940411" cy="3398044"/>
          </a:xfrm>
        </p:spPr>
        <p:txBody>
          <a:bodyPr/>
          <a:lstStyle/>
          <a:p>
            <a:r>
              <a:rPr lang="en-US" altLang="en-US" sz="2100" dirty="0"/>
              <a:t>Xenon </a:t>
            </a:r>
            <a:r>
              <a:rPr lang="en-US" altLang="en-US" sz="2100" dirty="0" err="1"/>
              <a:t>difluoride</a:t>
            </a:r>
            <a:endParaRPr lang="en-US" altLang="en-US" sz="2100" dirty="0"/>
          </a:p>
          <a:p>
            <a:r>
              <a:rPr lang="en-US" altLang="en-US" sz="2100" dirty="0"/>
              <a:t>What does it look like?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5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050" dirty="0"/>
              <a:t>LINEAR</a:t>
            </a:r>
          </a:p>
        </p:txBody>
      </p:sp>
      <p:pic>
        <p:nvPicPr>
          <p:cNvPr id="165892" name="Picture 4" descr="XeF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6450" y="1200150"/>
            <a:ext cx="1415654" cy="2628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5943600" y="3943350"/>
            <a:ext cx="1828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Shared Pairs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Lone Pairs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5486400" y="3943350"/>
            <a:ext cx="352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FF66"/>
                </a:solidFill>
                <a:cs typeface="Arial" panose="020B0604020202020204" pitchFamily="34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19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3" grpId="0"/>
      <p:bldP spid="1658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VSEPR Theory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Valence Shell Electron Pair Repulsion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Electron Pairs try to get as far away from each other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Six Pairs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95350"/>
            <a:ext cx="5029200" cy="1905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do the balloons arrange themselves?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5400" dirty="0" smtClean="0"/>
              <a:t>OCTAHEDRAL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Why “</a:t>
            </a:r>
            <a:r>
              <a:rPr lang="en-US" sz="2800" dirty="0" err="1" smtClean="0"/>
              <a:t>octa</a:t>
            </a:r>
            <a:r>
              <a:rPr lang="en-US" sz="2800" dirty="0" smtClean="0"/>
              <a:t>”?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172200" y="4171950"/>
            <a:ext cx="243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Shared Pairs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Lone Pairs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638800" y="4171950"/>
            <a:ext cx="469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1276350"/>
            <a:ext cx="2438400" cy="2971800"/>
            <a:chOff x="3600" y="1088"/>
            <a:chExt cx="1536" cy="2496"/>
          </a:xfrm>
          <a:solidFill>
            <a:schemeClr val="tx1"/>
          </a:solidFill>
        </p:grpSpPr>
        <p:pic>
          <p:nvPicPr>
            <p:cNvPr id="17418" name="Picture 6" descr="SF6 Lewis"/>
            <p:cNvPicPr>
              <a:picLocks noChangeAspect="1" noChangeArrowheads="1"/>
            </p:cNvPicPr>
            <p:nvPr/>
          </p:nvPicPr>
          <p:blipFill>
            <a:blip r:embed="rId3" cstate="print"/>
            <a:srcRect l="-2669" t="-13575" r="-5762" b="-2409"/>
            <a:stretch>
              <a:fillRect/>
            </a:stretch>
          </p:blipFill>
          <p:spPr bwMode="auto">
            <a:xfrm>
              <a:off x="3600" y="1152"/>
              <a:ext cx="1536" cy="24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</p:pic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3648" y="1088"/>
              <a:ext cx="144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Lewis Structure</a:t>
              </a:r>
            </a:p>
          </p:txBody>
        </p:sp>
      </p:grpSp>
      <p:pic>
        <p:nvPicPr>
          <p:cNvPr id="41995" name="Picture 11" descr="SF6 VSEPR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590800" y="2343149"/>
            <a:ext cx="2362200" cy="2724819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28600" y="2896731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Octahedron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All 90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  <a:cs typeface="Times New Roman" pitchFamily="18" charset="0"/>
              </a:rPr>
              <a:t>º apart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How do you draw it?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5410200" y="89535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Sulfur hexafluoride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  <p:bldP spid="41991" grpId="0"/>
      <p:bldP spid="41992" grpId="0"/>
      <p:bldP spid="4199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with 6 Pairs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00150"/>
            <a:ext cx="4476750" cy="1771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Bromine </a:t>
            </a:r>
            <a:r>
              <a:rPr lang="en-US" altLang="en-US" sz="1800" dirty="0" err="1"/>
              <a:t>pentafluoride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What does it look like?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dirty="0"/>
              <a:t>SQUARE PYRAMIDAL</a:t>
            </a:r>
          </a:p>
        </p:txBody>
      </p:sp>
      <p:pic>
        <p:nvPicPr>
          <p:cNvPr id="167940" name="Picture 4" descr="BrF5 Lewi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6592" y="1063229"/>
            <a:ext cx="2716144" cy="2661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7941" name="Picture 5" descr="BrF5 VSEP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6681" y="2120786"/>
            <a:ext cx="2525654" cy="284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675085" y="3060565"/>
            <a:ext cx="12573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100" dirty="0">
                <a:cs typeface="Arial" panose="020B0604020202020204" pitchFamily="34" charset="0"/>
              </a:rPr>
              <a:t>How do you draw it?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6807210" y="3958169"/>
            <a:ext cx="1828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Arial" panose="020B0604020202020204" pitchFamily="34" charset="0"/>
              </a:rPr>
              <a:t>Shared Pairs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Arial" panose="020B0604020202020204" pitchFamily="34" charset="0"/>
              </a:rPr>
              <a:t>Lone Pair</a:t>
            </a: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6407160" y="3958169"/>
            <a:ext cx="352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FF66"/>
                </a:solidFill>
                <a:cs typeface="Arial" panose="020B0604020202020204" pitchFamily="34" charset="0"/>
              </a:rPr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4038099" y="4553263"/>
            <a:ext cx="14287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100" dirty="0">
                <a:solidFill>
                  <a:schemeClr val="bg1"/>
                </a:solidFill>
                <a:cs typeface="Arial" panose="020B0604020202020204" pitchFamily="34" charset="0"/>
              </a:rPr>
              <a:t>3D Shape</a:t>
            </a:r>
          </a:p>
        </p:txBody>
      </p:sp>
    </p:spTree>
    <p:extLst>
      <p:ext uri="{BB962C8B-B14F-4D97-AF65-F5344CB8AC3E}">
        <p14:creationId xmlns:p14="http://schemas.microsoft.com/office/powerpoint/2010/main" val="13220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  <p:bldP spid="167942" grpId="0"/>
      <p:bldP spid="167943" grpId="0"/>
      <p:bldP spid="167944" grpId="0"/>
      <p:bldP spid="1679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ONE!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 dirty="0"/>
              <a:t>Xenon </a:t>
            </a:r>
            <a:r>
              <a:rPr lang="en-US" altLang="en-US" sz="1800" dirty="0" err="1"/>
              <a:t>tetrafluoride</a:t>
            </a:r>
            <a:endParaRPr lang="en-US" altLang="en-US" sz="1800" dirty="0"/>
          </a:p>
          <a:p>
            <a:r>
              <a:rPr lang="en-US" altLang="en-US" sz="1800" dirty="0"/>
              <a:t>The Lone Pairs get as far as possible from each other</a:t>
            </a:r>
          </a:p>
          <a:p>
            <a:r>
              <a:rPr lang="en-US" altLang="en-US" sz="1800" dirty="0"/>
              <a:t>What does it look like?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SQUARE PLANAR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/>
              <a:t>All 90</a:t>
            </a:r>
            <a:r>
              <a:rPr lang="en-US" altLang="en-US" sz="1800" dirty="0">
                <a:cs typeface="Times New Roman" panose="02020603050405020304" pitchFamily="18" charset="0"/>
              </a:rPr>
              <a:t>º Apart</a:t>
            </a:r>
          </a:p>
        </p:txBody>
      </p:sp>
      <p:pic>
        <p:nvPicPr>
          <p:cNvPr id="169988" name="Picture 4" descr="XeF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2050" y="1257300"/>
            <a:ext cx="2514600" cy="2490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5657850" y="3943350"/>
            <a:ext cx="1828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Shared Pairs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Lone Pairs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5257800" y="3943350"/>
            <a:ext cx="352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66FF66"/>
                </a:solidFill>
                <a:cs typeface="Arial" panose="020B0604020202020204" pitchFamily="34" charset="0"/>
              </a:rPr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516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169989" grpId="0"/>
      <p:bldP spid="1699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 descr="C:\Users\Joshua\Documents\Teaching\General Chemistry\Lesson Plans\Unit 05 - VSEPR and Intermolecular Forces\Pics\High Res PPT and HW Lewis Structures\ammonia.png"/>
          <p:cNvPicPr>
            <a:picLocks noChangeAspect="1" noChangeArrowheads="1"/>
          </p:cNvPicPr>
          <p:nvPr/>
        </p:nvPicPr>
        <p:blipFill>
          <a:blip r:embed="rId3" cstate="print"/>
          <a:srcRect l="-2379" t="-7370" r="-2318"/>
          <a:stretch>
            <a:fillRect/>
          </a:stretch>
        </p:blipFill>
        <p:spPr bwMode="auto">
          <a:xfrm>
            <a:off x="5105400" y="1657350"/>
            <a:ext cx="3352800" cy="2220177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Some Terminology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505200" y="1314450"/>
            <a:ext cx="3200400" cy="5715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3962400" y="2228850"/>
            <a:ext cx="2133600" cy="1257300"/>
          </a:xfrm>
          <a:prstGeom prst="line">
            <a:avLst/>
          </a:prstGeom>
          <a:noFill/>
          <a:ln w="57150">
            <a:solidFill>
              <a:srgbClr val="66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9600" y="3543300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FF66"/>
                </a:solidFill>
              </a:rPr>
              <a:t>Bonding Pair of Electrons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38200" y="971550"/>
            <a:ext cx="2667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folHlink"/>
                </a:solidFill>
              </a:rPr>
              <a:t>Nonbonding Pair of Electrons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838200" y="257175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folHlink"/>
                </a:solidFill>
              </a:rPr>
              <a:t>Also called “Lone Pair”, “Unshared Pair”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219200" y="4681835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66FF66"/>
                </a:solidFill>
              </a:rPr>
              <a:t>Also called “Shared Pair”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/>
      <p:bldP spid="15369" grpId="0"/>
      <p:bldP spid="15370" grpId="0"/>
      <p:bldP spid="15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2 Electron Pairs on Central Atom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257300"/>
            <a:ext cx="4038600" cy="36004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How can we get these electron pairs (balloons) as far apart as possible?</a:t>
            </a:r>
          </a:p>
          <a:p>
            <a:pPr eaLnBrk="1" hangingPunct="1">
              <a:defRPr/>
            </a:pPr>
            <a:r>
              <a:rPr lang="en-US" sz="2800" dirty="0" smtClean="0"/>
              <a:t>What does the shape look like?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LINEAR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180</a:t>
            </a:r>
            <a:r>
              <a:rPr lang="en-US" sz="2800" dirty="0" smtClean="0">
                <a:cs typeface="Times New Roman" pitchFamily="18" charset="0"/>
              </a:rPr>
              <a:t>º Apart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7200" y="3758505"/>
            <a:ext cx="3657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This is a Lewis Structure and a 3D drawing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524000" y="2800350"/>
            <a:ext cx="236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Shared Pairs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Unshared Pairs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66800" y="2800350"/>
            <a:ext cx="60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66FF66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09600" y="1143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Beryllium fluoride</a:t>
            </a:r>
          </a:p>
        </p:txBody>
      </p:sp>
      <p:pic>
        <p:nvPicPr>
          <p:cNvPr id="8207" name="Picture 15" descr="C:\Users\Joshua\Documents\Teaching\General Chemistry\Lesson Plans\Unit 05 - VSEPR and Intermolecular Forces\Pics\High Res PPT and HW Lewis Structures\BeF2.png"/>
          <p:cNvPicPr>
            <a:picLocks noChangeAspect="1" noChangeArrowheads="1"/>
          </p:cNvPicPr>
          <p:nvPr/>
        </p:nvPicPr>
        <p:blipFill>
          <a:blip r:embed="rId3" cstate="print"/>
          <a:srcRect l="-1667" t="-9945" r="-1668" b="-9400"/>
          <a:stretch>
            <a:fillRect/>
          </a:stretch>
        </p:blipFill>
        <p:spPr bwMode="auto">
          <a:xfrm>
            <a:off x="76200" y="1885950"/>
            <a:ext cx="47244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/>
      <p:bldP spid="8203" grpId="0"/>
      <p:bldP spid="8204" grpId="0"/>
      <p:bldP spid="82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5486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3 Electron Pairs on Central Atom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200150"/>
            <a:ext cx="4038600" cy="3657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Get three balloons as far apart from each other.</a:t>
            </a:r>
          </a:p>
          <a:p>
            <a:pPr eaLnBrk="1" hangingPunct="1">
              <a:defRPr/>
            </a:pPr>
            <a:r>
              <a:rPr lang="en-US" sz="2400" dirty="0" smtClean="0"/>
              <a:t>How would you describe the shape?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800" dirty="0" smtClean="0"/>
              <a:t>TRIGONAL PLANAR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120</a:t>
            </a:r>
            <a:r>
              <a:rPr lang="en-US" sz="2400" dirty="0" smtClean="0">
                <a:cs typeface="Times New Roman" pitchFamily="18" charset="0"/>
              </a:rPr>
              <a:t>º Apart</a:t>
            </a:r>
          </a:p>
        </p:txBody>
      </p:sp>
      <p:pic>
        <p:nvPicPr>
          <p:cNvPr id="11270" name="Picture 6" descr="BH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838199" y="1200150"/>
            <a:ext cx="2133601" cy="204631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4229100"/>
            <a:ext cx="335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This is a 3D drawing of BH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066800" y="333375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Bonding Pairs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Nonbonding Pairs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62000" y="3333750"/>
            <a:ext cx="60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66FF66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33400" y="74295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Boron trihydride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1271" grpId="0"/>
      <p:bldP spid="11272" grpId="0"/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would it look like if?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00150"/>
            <a:ext cx="4191000" cy="3600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We had a Double Bond or a Triple Bond</a:t>
            </a:r>
            <a:r>
              <a:rPr lang="en-US" sz="2800" dirty="0" smtClean="0"/>
              <a:t>?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Treat every bond like it’s a single bond.</a:t>
            </a:r>
            <a:endParaRPr lang="en-US" sz="2800" dirty="0" smtClean="0"/>
          </a:p>
        </p:txBody>
      </p:sp>
      <p:pic>
        <p:nvPicPr>
          <p:cNvPr id="13319" name="Picture 7" descr="SO2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1354" t="-11111" r="-1584" b="-11111"/>
          <a:stretch>
            <a:fillRect/>
          </a:stretch>
        </p:blipFill>
        <p:spPr>
          <a:xfrm>
            <a:off x="4191000" y="2190750"/>
            <a:ext cx="49530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715000" y="4057650"/>
            <a:ext cx="281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What else new do you notice?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 flipV="1">
            <a:off x="6553200" y="2571750"/>
            <a:ext cx="76200" cy="1390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5638800" y="125730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Sulfur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20" grpId="0"/>
      <p:bldP spid="133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 Pairs Around Central Atom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200150"/>
            <a:ext cx="4114800" cy="17716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dirty="0" smtClean="0"/>
              <a:t>The lone pair is still there but we can’t see anything attached to it.</a:t>
            </a:r>
          </a:p>
          <a:p>
            <a:pPr eaLnBrk="1" hangingPunct="1">
              <a:defRPr/>
            </a:pPr>
            <a:r>
              <a:rPr lang="en-US" sz="2800" dirty="0" smtClean="0"/>
              <a:t>The molecule actually looks like</a:t>
            </a:r>
          </a:p>
        </p:txBody>
      </p:sp>
      <p:pic>
        <p:nvPicPr>
          <p:cNvPr id="9220" name="Picture 7" descr="SO2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1782" t="-12500" r="-1552" b="-12500"/>
          <a:stretch>
            <a:fillRect/>
          </a:stretch>
        </p:blipFill>
        <p:spPr>
          <a:xfrm>
            <a:off x="152400" y="1352550"/>
            <a:ext cx="44196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85800" y="2343150"/>
            <a:ext cx="335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Shared Pairs Adjusted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Lone Pair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800" y="2343150"/>
            <a:ext cx="60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pic>
        <p:nvPicPr>
          <p:cNvPr id="17418" name="Picture 10" descr="SO2 VSEPR"/>
          <p:cNvPicPr>
            <a:picLocks noChangeAspect="1" noChangeArrowheads="1"/>
          </p:cNvPicPr>
          <p:nvPr/>
        </p:nvPicPr>
        <p:blipFill>
          <a:blip r:embed="rId4" cstate="print"/>
          <a:srcRect l="-2215" t="-6347" r="-4113" b="-7893"/>
          <a:stretch>
            <a:fillRect/>
          </a:stretch>
        </p:blipFill>
        <p:spPr bwMode="auto">
          <a:xfrm>
            <a:off x="5105400" y="3486150"/>
            <a:ext cx="36576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219200" y="3486150"/>
            <a:ext cx="350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BENT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Roughly 120</a:t>
            </a:r>
            <a:r>
              <a:rPr lang="en-US" sz="2800" dirty="0">
                <a:cs typeface="Times New Roman" pitchFamily="18" charset="0"/>
              </a:rPr>
              <a:t>º Apart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6019800" y="440055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3D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  <p:bldP spid="17417" grpId="0"/>
      <p:bldP spid="17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 Pairs Around Central Atom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028700"/>
            <a:ext cx="4038600" cy="12573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Think 3D not 2D…</a:t>
            </a:r>
          </a:p>
          <a:p>
            <a:pPr eaLnBrk="1" hangingPunct="1">
              <a:defRPr/>
            </a:pPr>
            <a:r>
              <a:rPr lang="en-US" sz="2800" smtClean="0"/>
              <a:t>How might you describe shape?</a:t>
            </a:r>
          </a:p>
        </p:txBody>
      </p:sp>
      <p:pic>
        <p:nvPicPr>
          <p:cNvPr id="19463" name="Picture 7" descr="SiF4 Lew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3712" t="-3699" r="-3926" b="-10966"/>
          <a:stretch>
            <a:fillRect/>
          </a:stretch>
        </p:blipFill>
        <p:spPr>
          <a:xfrm>
            <a:off x="762000" y="1407729"/>
            <a:ext cx="2443316" cy="261182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43000" y="4000500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Shared Pairs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Lone Pairs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85800" y="4000500"/>
            <a:ext cx="469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FF66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33800" y="2400300"/>
            <a:ext cx="541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TETRAHEDRAL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  109.5</a:t>
            </a:r>
            <a:r>
              <a:rPr lang="en-US" sz="2800">
                <a:cs typeface="Times New Roman" pitchFamily="18" charset="0"/>
              </a:rPr>
              <a:t>º Apart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762000" y="363855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Lewis Structure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72000" y="3886200"/>
            <a:ext cx="2743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How do you draw it?</a:t>
            </a: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228600" y="97155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Silicon </a:t>
            </a:r>
            <a:r>
              <a:rPr lang="en-US" sz="2800" dirty="0" err="1"/>
              <a:t>tetrafluoride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4" grpId="0"/>
      <p:bldP spid="19465" grpId="0"/>
      <p:bldP spid="19466" grpId="0"/>
      <p:bldP spid="194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to Draw a Tetrahedral Shape</a:t>
            </a:r>
          </a:p>
        </p:txBody>
      </p:sp>
      <p:pic>
        <p:nvPicPr>
          <p:cNvPr id="21511" name="Picture 7" descr="SiF4 VSEP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-2273" t="-2499" r="-2273" b="-1838"/>
          <a:stretch>
            <a:fillRect/>
          </a:stretch>
        </p:blipFill>
        <p:spPr>
          <a:xfrm>
            <a:off x="4267200" y="1962150"/>
            <a:ext cx="3505200" cy="318135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8600" y="3409950"/>
            <a:ext cx="335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folHlink"/>
                </a:solidFill>
              </a:rPr>
              <a:t>Wedged Line Means </a:t>
            </a:r>
            <a:r>
              <a:rPr lang="en-US" sz="3200" dirty="0" smtClean="0">
                <a:solidFill>
                  <a:schemeClr val="folHlink"/>
                </a:solidFill>
              </a:rPr>
              <a:t>it’s </a:t>
            </a:r>
            <a:r>
              <a:rPr lang="en-US" sz="3200" dirty="0">
                <a:solidFill>
                  <a:schemeClr val="folHlink"/>
                </a:solidFill>
              </a:rPr>
              <a:t>Coming At You.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3124200" y="4400550"/>
            <a:ext cx="3429000" cy="457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962400" y="914400"/>
            <a:ext cx="495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accent1"/>
                </a:solidFill>
              </a:rPr>
              <a:t>Dashed Line Means </a:t>
            </a:r>
            <a:r>
              <a:rPr lang="en-US" sz="3200" dirty="0" smtClean="0">
                <a:solidFill>
                  <a:schemeClr val="accent1"/>
                </a:solidFill>
              </a:rPr>
              <a:t>it’s </a:t>
            </a:r>
            <a:r>
              <a:rPr lang="en-US" sz="3200" dirty="0">
                <a:solidFill>
                  <a:schemeClr val="accent1"/>
                </a:solidFill>
              </a:rPr>
              <a:t>Going Away From You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6934200" y="1714500"/>
            <a:ext cx="381000" cy="2228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4724400" y="462028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3D Shape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6200" y="1047750"/>
            <a:ext cx="2971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66FF66"/>
                </a:solidFill>
              </a:rPr>
              <a:t>Regular Lines Mean </a:t>
            </a:r>
            <a:r>
              <a:rPr lang="en-US" sz="3200" dirty="0" smtClean="0">
                <a:solidFill>
                  <a:srgbClr val="66FF66"/>
                </a:solidFill>
              </a:rPr>
              <a:t>it’s </a:t>
            </a:r>
            <a:r>
              <a:rPr lang="en-US" sz="3200" dirty="0">
                <a:solidFill>
                  <a:srgbClr val="66FF66"/>
                </a:solidFill>
              </a:rPr>
              <a:t>in the Plane of the Paper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743200" y="2190750"/>
            <a:ext cx="3276600" cy="685800"/>
          </a:xfrm>
          <a:prstGeom prst="line">
            <a:avLst/>
          </a:prstGeom>
          <a:noFill/>
          <a:ln w="57150">
            <a:solidFill>
              <a:srgbClr val="66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438400" y="2571750"/>
            <a:ext cx="2743200" cy="1504950"/>
          </a:xfrm>
          <a:prstGeom prst="line">
            <a:avLst/>
          </a:prstGeom>
          <a:noFill/>
          <a:ln w="57150">
            <a:solidFill>
              <a:srgbClr val="66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4" grpId="0" animBg="1"/>
      <p:bldP spid="21515" grpId="0"/>
      <p:bldP spid="21516" grpId="0" animBg="1"/>
      <p:bldP spid="21519" grpId="0"/>
      <p:bldP spid="21520" grpId="0" animBg="1"/>
      <p:bldP spid="21521" grpId="0" animBg="1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560E78AA-88C3-4B5E-8814-A5F9375C49C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7113</TotalTime>
  <Words>616</Words>
  <Application>Microsoft Office PowerPoint</Application>
  <PresentationFormat>On-screen Show (16:9)</PresentationFormat>
  <Paragraphs>194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Orbit</vt:lpstr>
      <vt:lpstr>The Shapes of Molecules</vt:lpstr>
      <vt:lpstr>VSEPR Theory</vt:lpstr>
      <vt:lpstr>First Some Terminology</vt:lpstr>
      <vt:lpstr>2 Electron Pairs on Central Atom</vt:lpstr>
      <vt:lpstr>3 Electron Pairs on Central Atom</vt:lpstr>
      <vt:lpstr>What would it look like if?</vt:lpstr>
      <vt:lpstr>3 Pairs Around Central Atom</vt:lpstr>
      <vt:lpstr>4 Pairs Around Central Atom</vt:lpstr>
      <vt:lpstr>How to Draw a Tetrahedral Shape</vt:lpstr>
      <vt:lpstr>4 Electron Pairs Around Center</vt:lpstr>
      <vt:lpstr>How to Draw Trigonal Pyramidal</vt:lpstr>
      <vt:lpstr>4 Electron Pairs around Center</vt:lpstr>
      <vt:lpstr>5 Electron Pairs!</vt:lpstr>
      <vt:lpstr>Try to Draw It</vt:lpstr>
      <vt:lpstr>A Little More Terminology</vt:lpstr>
      <vt:lpstr>More with 5 pairs</vt:lpstr>
      <vt:lpstr>3D Shape for See-Saw</vt:lpstr>
      <vt:lpstr>More with 5 Pairs</vt:lpstr>
      <vt:lpstr>Last One with 5 Pairs</vt:lpstr>
      <vt:lpstr>Six Pairs</vt:lpstr>
      <vt:lpstr>More with 6 Pairs</vt:lpstr>
      <vt:lpstr>LAST ONE!</vt:lpstr>
    </vt:vector>
  </TitlesOfParts>
  <Company>WFU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WFU</dc:creator>
  <cp:lastModifiedBy>Bragg, Joshua M</cp:lastModifiedBy>
  <cp:revision>59</cp:revision>
  <dcterms:created xsi:type="dcterms:W3CDTF">2006-05-07T20:06:39Z</dcterms:created>
  <dcterms:modified xsi:type="dcterms:W3CDTF">2016-06-27T19:33:00Z</dcterms:modified>
</cp:coreProperties>
</file>