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2"/>
  </p:sldMasterIdLst>
  <p:notesMasterIdLst>
    <p:notesMasterId r:id="rId25"/>
  </p:notesMasterIdLst>
  <p:sldIdLst>
    <p:sldId id="256" r:id="rId3"/>
    <p:sldId id="278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9" r:id="rId17"/>
    <p:sldId id="280" r:id="rId18"/>
    <p:sldId id="281" r:id="rId19"/>
    <p:sldId id="282" r:id="rId20"/>
    <p:sldId id="283" r:id="rId21"/>
    <p:sldId id="275" r:id="rId22"/>
    <p:sldId id="284" r:id="rId23"/>
    <p:sldId id="285" r:id="rId24"/>
  </p:sldIdLst>
  <p:sldSz cx="9144000" cy="5143500" type="screen16x9"/>
  <p:notesSz cx="6858000" cy="9144000"/>
  <p:custDataLst>
    <p:custData r:id="rId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450" autoAdjust="0"/>
    <p:restoredTop sz="94660"/>
  </p:normalViewPr>
  <p:slideViewPr>
    <p:cSldViewPr>
      <p:cViewPr varScale="1">
        <p:scale>
          <a:sx n="98" d="100"/>
          <a:sy n="98" d="100"/>
        </p:scale>
        <p:origin x="498" y="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2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5FD6000-1A5E-4CBE-B47C-4C3A7A4EF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6697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A5ECB6-3015-4939-A477-2AD38BC44687}" type="slidenum">
              <a:rPr lang="en-US"/>
              <a:pPr/>
              <a:t>1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344837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4F3CB3-BE06-40D5-B23F-BD5F1BB50C87}" type="slidenum">
              <a:rPr lang="en-US"/>
              <a:pPr/>
              <a:t>10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959637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B29A7F-7C25-4B8C-9B2A-9B82CE161693}" type="slidenum">
              <a:rPr lang="en-US"/>
              <a:pPr/>
              <a:t>11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61597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7D2158-79E5-4CC6-9DC4-67F907D3A251}" type="slidenum">
              <a:rPr lang="en-US"/>
              <a:pPr/>
              <a:t>12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703797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3B56E3-ADAC-4DA6-97D4-81A54A4816E5}" type="slidenum">
              <a:rPr lang="en-US"/>
              <a:pPr/>
              <a:t>13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261506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38A31F-A814-4F68-A3AD-5EBB41458CE9}" type="slidenum">
              <a:rPr lang="en-US"/>
              <a:pPr/>
              <a:t>14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724535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BDA5FF-F1CF-4961-B76A-FF497F5F4A7F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608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B9DBDB-340C-446A-A8E6-74E277B02212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60083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BDF0BD-FF0B-41BA-8C06-F7631EF7659C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34376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92F88B-B2DD-41E4-BD9D-0A93EF26EA70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86586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927302-6E8B-4E47-8F9E-6FFE3263A2C3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8821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0A6E61-A0ED-4AA1-B32F-A1AC42A30992}" type="slidenum">
              <a:rPr lang="en-US"/>
              <a:pPr/>
              <a:t>2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833831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462620-B291-481D-91A7-8A193B6AE56C}" type="slidenum">
              <a:rPr lang="en-US"/>
              <a:pPr/>
              <a:t>20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251258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432CDB-5716-45EF-83FA-612A0EBE70A1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97137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2F3A05-18AF-420E-8CE2-B82AD9DA686A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91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676305-6570-47AE-95DD-5CCBCA6E0954}" type="slidenum">
              <a:rPr lang="en-US"/>
              <a:pPr/>
              <a:t>3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4806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0B598D-25CC-4CB0-BD29-445C37F84ECE}" type="slidenum">
              <a:rPr lang="en-US"/>
              <a:pPr/>
              <a:t>4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16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7864AF-E30A-4A3A-AEE9-BE2ABCC707B5}" type="slidenum">
              <a:rPr lang="en-US"/>
              <a:pPr/>
              <a:t>5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02757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4C6B92-9A07-47E1-9C83-3268541B260C}" type="slidenum">
              <a:rPr lang="en-US"/>
              <a:pPr/>
              <a:t>6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01038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8A4733-012B-42BF-A9BA-0F0FB5D11EFE}" type="slidenum">
              <a:rPr lang="en-US"/>
              <a:pPr/>
              <a:t>7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607321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77C5C0-CC70-4C09-8200-32CFCC205502}" type="slidenum">
              <a:rPr lang="en-US"/>
              <a:pPr/>
              <a:t>8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42617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65DFCB-B898-4F28-B275-919E66563FE4}" type="slidenum">
              <a:rPr lang="en-US"/>
              <a:pPr/>
              <a:t>9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43532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926557"/>
            <a:ext cx="3400425" cy="2212181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3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04937"/>
            <a:ext cx="7772400" cy="1166813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829414-D9CC-4C71-9D66-923C8F377A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F0E4C-16DE-4C95-A9D1-33C2A44BB9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8360"/>
            <a:ext cx="2057400" cy="438983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8360"/>
            <a:ext cx="6019800" cy="43898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6BA7D-62DF-4753-964E-13B819795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8360"/>
            <a:ext cx="8229600" cy="8548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0"/>
            <a:ext cx="4038600" cy="33980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80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99045-508C-4C03-AEE2-A5987740D5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8360"/>
            <a:ext cx="8229600" cy="8548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0"/>
            <a:ext cx="4038600" cy="33980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00151"/>
            <a:ext cx="4038600" cy="16418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2956322"/>
            <a:ext cx="4038600" cy="16418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4686300"/>
            <a:ext cx="2133600" cy="3429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2133600" cy="342900"/>
          </a:xfrm>
        </p:spPr>
        <p:txBody>
          <a:bodyPr/>
          <a:lstStyle>
            <a:lvl1pPr>
              <a:defRPr/>
            </a:lvl1pPr>
          </a:lstStyle>
          <a:p>
            <a:fld id="{F9C83023-65AE-4405-BDB9-9503D7CA8D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3139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8B090-F29D-438D-9E18-2F832E520C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E1E37-398A-4734-BDC6-FEBDFC7361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80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80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755EDB-A15C-4D04-B3FB-66C90DB632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494F1-16B1-4A59-8D7C-764B21BE5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2C0EA-F204-4504-9C27-E5050AF8DD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21842-26AD-459C-A7D6-4FB883C73C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B5F88-60B2-4052-9EC8-532126EDEE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25F6D-0CAC-4996-B2BD-9D26E39BAB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2926557"/>
            <a:ext cx="3400425" cy="2212181"/>
            <a:chOff x="0" y="2458"/>
            <a:chExt cx="2142" cy="1858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3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4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5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0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8360"/>
            <a:ext cx="8229600" cy="854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8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6300"/>
            <a:ext cx="2133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2133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fld id="{D68D8F37-97CD-474F-B78D-F3E510CCB7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2" r:id="rId3"/>
    <p:sldLayoutId id="2147483671" r:id="rId4"/>
    <p:sldLayoutId id="2147483670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  <p:sldLayoutId id="2147483663" r:id="rId12"/>
    <p:sldLayoutId id="2147483675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 Shapes of Molecules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“MOLECULAR GEOMETRY”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4 Electron Pairs Around Center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00150"/>
            <a:ext cx="4648200" cy="37338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2800" dirty="0" smtClean="0"/>
              <a:t>What does it look like?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5400" dirty="0" smtClean="0"/>
              <a:t>TRIGONAL PYRAMIDAL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Roughly 109.5</a:t>
            </a:r>
            <a:r>
              <a:rPr lang="en-US" sz="2800" dirty="0" smtClean="0">
                <a:cs typeface="Times New Roman" pitchFamily="18" charset="0"/>
              </a:rPr>
              <a:t>º Apart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dirty="0" smtClean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u="sng" dirty="0" smtClean="0">
                <a:cs typeface="Times New Roman" pitchFamily="18" charset="0"/>
              </a:rPr>
              <a:t>How do you draw it?</a:t>
            </a:r>
          </a:p>
        </p:txBody>
      </p:sp>
      <p:pic>
        <p:nvPicPr>
          <p:cNvPr id="23558" name="Picture 6" descr="NH3 Lewi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 l="-2648" t="-4101" r="-3270" b="-14825"/>
          <a:stretch>
            <a:fillRect/>
          </a:stretch>
        </p:blipFill>
        <p:spPr>
          <a:xfrm>
            <a:off x="5334000" y="1657350"/>
            <a:ext cx="3048000" cy="2209800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6096000" y="3829050"/>
            <a:ext cx="2819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Bonding Pairs</a:t>
            </a:r>
          </a:p>
          <a:p>
            <a:pPr>
              <a:spcBef>
                <a:spcPct val="50000"/>
              </a:spcBef>
            </a:pPr>
            <a:r>
              <a:rPr lang="en-US" sz="2400"/>
              <a:t>Nonbonding Pair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5562600" y="3829050"/>
            <a:ext cx="4699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66FF66"/>
                </a:solidFill>
              </a:rPr>
              <a:t>3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5638800" y="3486150"/>
            <a:ext cx="251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</a:rPr>
              <a:t>Lewis Structure</a:t>
            </a:r>
          </a:p>
        </p:txBody>
      </p:sp>
      <p:sp>
        <p:nvSpPr>
          <p:cNvPr id="12296" name="Text Box 10"/>
          <p:cNvSpPr txBox="1">
            <a:spLocks noChangeArrowheads="1"/>
          </p:cNvSpPr>
          <p:nvPr/>
        </p:nvSpPr>
        <p:spPr bwMode="auto">
          <a:xfrm>
            <a:off x="5486400" y="1047750"/>
            <a:ext cx="2895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Ammonia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  <p:bldP spid="23559" grpId="0"/>
      <p:bldP spid="2356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How to Draw Trigonal Pyramidal</a:t>
            </a:r>
          </a:p>
        </p:txBody>
      </p:sp>
      <p:pic>
        <p:nvPicPr>
          <p:cNvPr id="25606" name="Picture 6" descr="NH3 VSEPR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47800" y="1504950"/>
            <a:ext cx="6176883" cy="3270114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4 Electron Pairs around Center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71550"/>
            <a:ext cx="4038600" cy="3048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sz="2800" dirty="0" smtClean="0"/>
              <a:t>What does this one look like?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5400" dirty="0" smtClean="0"/>
              <a:t>BENT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    Roughly 109.5</a:t>
            </a:r>
            <a:r>
              <a:rPr lang="en-US" sz="2800" dirty="0" smtClean="0">
                <a:cs typeface="Times New Roman" pitchFamily="18" charset="0"/>
              </a:rPr>
              <a:t>º Apart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dirty="0" smtClean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u="sng" dirty="0" smtClean="0">
                <a:cs typeface="Times New Roman" pitchFamily="18" charset="0"/>
              </a:rPr>
              <a:t>How do you draw it?</a:t>
            </a:r>
          </a:p>
        </p:txBody>
      </p:sp>
      <p:pic>
        <p:nvPicPr>
          <p:cNvPr id="27656" name="Picture 8" descr="H2O Lewi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 t="-10385" b="-45395"/>
          <a:stretch>
            <a:fillRect/>
          </a:stretch>
        </p:blipFill>
        <p:spPr>
          <a:xfrm>
            <a:off x="4953000" y="2266950"/>
            <a:ext cx="4068820" cy="1143000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6019800" y="3543300"/>
            <a:ext cx="2819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Shared Pairs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Unshared Pairs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5486400" y="3543300"/>
            <a:ext cx="4699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66FF66"/>
                </a:solidFill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14343" name="Text Box 11"/>
          <p:cNvSpPr txBox="1">
            <a:spLocks noChangeArrowheads="1"/>
          </p:cNvSpPr>
          <p:nvPr/>
        </p:nvSpPr>
        <p:spPr bwMode="auto">
          <a:xfrm>
            <a:off x="5943600" y="3028950"/>
            <a:ext cx="251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</a:rPr>
              <a:t>Lewis Structure</a:t>
            </a:r>
          </a:p>
        </p:txBody>
      </p:sp>
      <p:pic>
        <p:nvPicPr>
          <p:cNvPr id="27660" name="Picture 12" descr="H2O VSEPR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1676400" y="3963299"/>
            <a:ext cx="2514600" cy="1180201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  <p:sp>
        <p:nvSpPr>
          <p:cNvPr id="14345" name="Text Box 13"/>
          <p:cNvSpPr txBox="1">
            <a:spLocks noChangeArrowheads="1"/>
          </p:cNvSpPr>
          <p:nvPr/>
        </p:nvSpPr>
        <p:spPr bwMode="auto">
          <a:xfrm>
            <a:off x="6096000" y="4629150"/>
            <a:ext cx="190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3D Shape</a:t>
            </a:r>
          </a:p>
        </p:txBody>
      </p:sp>
      <p:sp>
        <p:nvSpPr>
          <p:cNvPr id="14346" name="Text Box 14"/>
          <p:cNvSpPr txBox="1">
            <a:spLocks noChangeArrowheads="1"/>
          </p:cNvSpPr>
          <p:nvPr/>
        </p:nvSpPr>
        <p:spPr bwMode="auto">
          <a:xfrm>
            <a:off x="5943600" y="1371600"/>
            <a:ext cx="2819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Water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build="p"/>
      <p:bldP spid="27657" grpId="0"/>
      <p:bldP spid="2765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dirty="0" smtClean="0"/>
              <a:t>5</a:t>
            </a:r>
            <a:r>
              <a:rPr lang="en-US" dirty="0" smtClean="0"/>
              <a:t> Electron Pairs!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00150"/>
            <a:ext cx="3276600" cy="25146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Expanded Octets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Phosphorus </a:t>
            </a:r>
            <a:r>
              <a:rPr lang="en-US" sz="2800" dirty="0" err="1" smtClean="0"/>
              <a:t>pentafluoride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What does it look like?</a:t>
            </a:r>
          </a:p>
        </p:txBody>
      </p:sp>
      <p:pic>
        <p:nvPicPr>
          <p:cNvPr id="29702" name="Picture 6" descr="PF5 Lewi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 l="-2941" t="-2994" r="-2941" b="-10784"/>
          <a:stretch>
            <a:fillRect/>
          </a:stretch>
        </p:blipFill>
        <p:spPr>
          <a:xfrm>
            <a:off x="3505200" y="895350"/>
            <a:ext cx="2743200" cy="2895600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6858000" y="1543050"/>
            <a:ext cx="2819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Shared Pairs</a:t>
            </a:r>
          </a:p>
          <a:p>
            <a:pPr>
              <a:spcBef>
                <a:spcPct val="50000"/>
              </a:spcBef>
            </a:pPr>
            <a:r>
              <a:rPr lang="en-US" sz="2400"/>
              <a:t>Unshared Pairs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6400800" y="1543050"/>
            <a:ext cx="4699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66FF66"/>
                </a:solidFill>
              </a:rPr>
              <a:t>5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3657600" y="3409950"/>
            <a:ext cx="251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</a:rPr>
              <a:t>Lewis Structure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228600" y="3638550"/>
            <a:ext cx="8839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/>
              <a:t>TRIGONAL BIPYRAMIDAL</a:t>
            </a:r>
          </a:p>
          <a:p>
            <a:pPr>
              <a:spcBef>
                <a:spcPct val="50000"/>
              </a:spcBef>
            </a:pPr>
            <a:r>
              <a:rPr lang="en-US" sz="2800" dirty="0"/>
              <a:t>                 Some are 120</a:t>
            </a:r>
            <a:r>
              <a:rPr lang="en-US" sz="2800" dirty="0">
                <a:cs typeface="Times New Roman" pitchFamily="18" charset="0"/>
              </a:rPr>
              <a:t>º Apart.  Others are 90º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build="p"/>
      <p:bldP spid="29703" grpId="0"/>
      <p:bldP spid="29704" grpId="0"/>
      <p:bldP spid="2970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Try to Draw It</a:t>
            </a:r>
          </a:p>
        </p:txBody>
      </p:sp>
      <p:pic>
        <p:nvPicPr>
          <p:cNvPr id="31749" name="Picture 5" descr="PF5 VSEPR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590800" y="1047750"/>
            <a:ext cx="3776661" cy="3876928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Little More Terminology</a:t>
            </a:r>
          </a:p>
        </p:txBody>
      </p:sp>
      <p:pic>
        <p:nvPicPr>
          <p:cNvPr id="172036" name="Picture 4" descr="FG09_08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89560" y="1200150"/>
            <a:ext cx="4764881" cy="33980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910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171450"/>
            <a:ext cx="6172200" cy="854869"/>
          </a:xfrm>
        </p:spPr>
        <p:txBody>
          <a:bodyPr/>
          <a:lstStyle/>
          <a:p>
            <a:r>
              <a:rPr lang="en-US" altLang="en-US"/>
              <a:t>More with 5 pairs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971550"/>
            <a:ext cx="4495800" cy="3714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100" dirty="0"/>
              <a:t>Sulfur </a:t>
            </a:r>
            <a:r>
              <a:rPr lang="en-US" altLang="en-US" sz="2100" dirty="0" err="1"/>
              <a:t>tetrafluoride</a:t>
            </a:r>
            <a:endParaRPr lang="en-US" altLang="en-US" sz="2100" dirty="0"/>
          </a:p>
          <a:p>
            <a:pPr>
              <a:lnSpc>
                <a:spcPct val="90000"/>
              </a:lnSpc>
            </a:pPr>
            <a:r>
              <a:rPr lang="en-US" altLang="en-US" sz="2100" dirty="0"/>
              <a:t>What does it look like?</a:t>
            </a:r>
          </a:p>
          <a:p>
            <a:pPr>
              <a:lnSpc>
                <a:spcPct val="90000"/>
              </a:lnSpc>
            </a:pPr>
            <a:r>
              <a:rPr lang="en-US" altLang="en-US" sz="2100" dirty="0"/>
              <a:t>Which position does the lone pair go?</a:t>
            </a:r>
          </a:p>
          <a:p>
            <a:pPr>
              <a:lnSpc>
                <a:spcPct val="90000"/>
              </a:lnSpc>
            </a:pPr>
            <a:r>
              <a:rPr lang="en-US" altLang="en-US" sz="2100" dirty="0"/>
              <a:t>Which position would it have the most space?</a:t>
            </a:r>
          </a:p>
          <a:p>
            <a:pPr>
              <a:lnSpc>
                <a:spcPct val="90000"/>
              </a:lnSpc>
            </a:pPr>
            <a:r>
              <a:rPr lang="en-US" altLang="en-US" sz="2100" dirty="0"/>
              <a:t>Lone Pairs always go on </a:t>
            </a:r>
            <a:r>
              <a:rPr lang="en-US" altLang="en-US" sz="2100" dirty="0" err="1"/>
              <a:t>equitorial</a:t>
            </a:r>
            <a:r>
              <a:rPr lang="en-US" altLang="en-US" sz="2100" dirty="0"/>
              <a:t> positions in </a:t>
            </a:r>
            <a:r>
              <a:rPr lang="en-US" altLang="en-US" sz="2100" dirty="0" err="1"/>
              <a:t>trigonal</a:t>
            </a:r>
            <a:r>
              <a:rPr lang="en-US" altLang="en-US" sz="2100" dirty="0"/>
              <a:t> </a:t>
            </a:r>
            <a:r>
              <a:rPr lang="en-US" altLang="en-US" sz="2100" dirty="0" err="1"/>
              <a:t>bipyramidal</a:t>
            </a:r>
            <a:r>
              <a:rPr lang="en-US" altLang="en-US" sz="2100" dirty="0"/>
              <a:t> shapes.</a:t>
            </a:r>
            <a:endParaRPr lang="en-US" altLang="en-US" sz="405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4050" dirty="0"/>
              <a:t>See-Saw</a:t>
            </a:r>
          </a:p>
        </p:txBody>
      </p:sp>
      <p:pic>
        <p:nvPicPr>
          <p:cNvPr id="159748" name="Picture 4" descr="SF4 Lewi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41880" y="1079244"/>
            <a:ext cx="2608065" cy="290504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9749" name="Text Box 5"/>
          <p:cNvSpPr txBox="1">
            <a:spLocks noChangeArrowheads="1"/>
          </p:cNvSpPr>
          <p:nvPr/>
        </p:nvSpPr>
        <p:spPr bwMode="auto">
          <a:xfrm>
            <a:off x="5827679" y="4019550"/>
            <a:ext cx="18288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dirty="0">
                <a:cs typeface="Arial" panose="020B0604020202020204" pitchFamily="34" charset="0"/>
              </a:rPr>
              <a:t>Shared Pairs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>
                <a:cs typeface="Arial" panose="020B0604020202020204" pitchFamily="34" charset="0"/>
              </a:rPr>
              <a:t>Unshared Pairs</a:t>
            </a: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5370479" y="4019550"/>
            <a:ext cx="352425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66FF33"/>
                </a:solidFill>
                <a:cs typeface="Arial" panose="020B0604020202020204" pitchFamily="34" charset="0"/>
              </a:rPr>
              <a:t>4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folHlink"/>
                </a:solidFill>
                <a:cs typeface="Arial" panose="020B0604020202020204" pitchFamily="34" charset="0"/>
              </a:rPr>
              <a:t>1</a:t>
            </a:r>
          </a:p>
        </p:txBody>
      </p:sp>
      <p:sp>
        <p:nvSpPr>
          <p:cNvPr id="159751" name="Text Box 7"/>
          <p:cNvSpPr txBox="1">
            <a:spLocks noChangeArrowheads="1"/>
          </p:cNvSpPr>
          <p:nvPr/>
        </p:nvSpPr>
        <p:spPr bwMode="auto">
          <a:xfrm>
            <a:off x="5370479" y="3605633"/>
            <a:ext cx="22294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chemeClr val="bg1"/>
                </a:solidFill>
                <a:cs typeface="Arial" panose="020B0604020202020204" pitchFamily="34" charset="0"/>
              </a:rPr>
              <a:t>Lewis Structure</a:t>
            </a:r>
          </a:p>
        </p:txBody>
      </p:sp>
    </p:spTree>
    <p:extLst>
      <p:ext uri="{BB962C8B-B14F-4D97-AF65-F5344CB8AC3E}">
        <p14:creationId xmlns:p14="http://schemas.microsoft.com/office/powerpoint/2010/main" val="1500198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7" grpId="0" build="p"/>
      <p:bldP spid="159749" grpId="0"/>
      <p:bldP spid="15975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3D Shape for See-Saw</a:t>
            </a:r>
          </a:p>
        </p:txBody>
      </p:sp>
      <p:pic>
        <p:nvPicPr>
          <p:cNvPr id="161795" name="Picture 3" descr="SF4 VSEPR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71801" y="1085850"/>
            <a:ext cx="3070622" cy="3771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312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More with 5 Pairs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6466" y="1050221"/>
            <a:ext cx="3371850" cy="1543050"/>
          </a:xfrm>
        </p:spPr>
        <p:txBody>
          <a:bodyPr/>
          <a:lstStyle/>
          <a:p>
            <a:r>
              <a:rPr lang="en-US" altLang="en-US" sz="2100" dirty="0"/>
              <a:t>Chlorine </a:t>
            </a:r>
            <a:r>
              <a:rPr lang="en-US" altLang="en-US" sz="2100" dirty="0" err="1"/>
              <a:t>trifluoride</a:t>
            </a:r>
            <a:endParaRPr lang="en-US" altLang="en-US" sz="2100" dirty="0"/>
          </a:p>
          <a:p>
            <a:r>
              <a:rPr lang="en-US" altLang="en-US" sz="2100" dirty="0"/>
              <a:t>What does it look like?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4050" dirty="0"/>
              <a:t>T SHAPED</a:t>
            </a:r>
            <a:endParaRPr lang="en-US" altLang="en-US" sz="2100" dirty="0"/>
          </a:p>
        </p:txBody>
      </p:sp>
      <p:pic>
        <p:nvPicPr>
          <p:cNvPr id="163844" name="Picture 4" descr="ClF3 Lewi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8858" y="1104639"/>
            <a:ext cx="3272141" cy="274950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3845" name="Text Box 5"/>
          <p:cNvSpPr txBox="1">
            <a:spLocks noChangeArrowheads="1"/>
          </p:cNvSpPr>
          <p:nvPr/>
        </p:nvSpPr>
        <p:spPr bwMode="auto">
          <a:xfrm>
            <a:off x="5757559" y="4034567"/>
            <a:ext cx="18288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>
                <a:cs typeface="Arial" panose="020B0604020202020204" pitchFamily="34" charset="0"/>
              </a:rPr>
              <a:t>Shared Pairs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>
                <a:cs typeface="Arial" panose="020B0604020202020204" pitchFamily="34" charset="0"/>
              </a:rPr>
              <a:t>Lone Pairs</a:t>
            </a:r>
          </a:p>
        </p:txBody>
      </p:sp>
      <p:sp>
        <p:nvSpPr>
          <p:cNvPr id="163846" name="Text Box 6"/>
          <p:cNvSpPr txBox="1">
            <a:spLocks noChangeArrowheads="1"/>
          </p:cNvSpPr>
          <p:nvPr/>
        </p:nvSpPr>
        <p:spPr bwMode="auto">
          <a:xfrm>
            <a:off x="5300359" y="4034567"/>
            <a:ext cx="352425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66FF66"/>
                </a:solidFill>
                <a:cs typeface="Arial" panose="020B0604020202020204" pitchFamily="34" charset="0"/>
              </a:rPr>
              <a:t>3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folHlink"/>
                </a:solidFill>
                <a:cs typeface="Arial" panose="020B0604020202020204" pitchFamily="34" charset="0"/>
              </a:rPr>
              <a:t>2</a:t>
            </a:r>
          </a:p>
        </p:txBody>
      </p:sp>
      <p:sp>
        <p:nvSpPr>
          <p:cNvPr id="163847" name="Text Box 7"/>
          <p:cNvSpPr txBox="1">
            <a:spLocks noChangeArrowheads="1"/>
          </p:cNvSpPr>
          <p:nvPr/>
        </p:nvSpPr>
        <p:spPr bwMode="auto">
          <a:xfrm>
            <a:off x="5303602" y="3483300"/>
            <a:ext cx="18859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chemeClr val="bg1"/>
                </a:solidFill>
                <a:cs typeface="Arial" panose="020B0604020202020204" pitchFamily="34" charset="0"/>
              </a:rPr>
              <a:t>Lewis Structure</a:t>
            </a:r>
          </a:p>
        </p:txBody>
      </p:sp>
    </p:spTree>
    <p:extLst>
      <p:ext uri="{BB962C8B-B14F-4D97-AF65-F5344CB8AC3E}">
        <p14:creationId xmlns:p14="http://schemas.microsoft.com/office/powerpoint/2010/main" val="97743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3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3" grpId="0" build="p"/>
      <p:bldP spid="163845" grpId="0"/>
      <p:bldP spid="16384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Last One with 5 Pairs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07788" y="1314329"/>
            <a:ext cx="3940411" cy="3398044"/>
          </a:xfrm>
        </p:spPr>
        <p:txBody>
          <a:bodyPr/>
          <a:lstStyle/>
          <a:p>
            <a:r>
              <a:rPr lang="en-US" altLang="en-US" sz="2100" dirty="0"/>
              <a:t>Xenon </a:t>
            </a:r>
            <a:r>
              <a:rPr lang="en-US" altLang="en-US" sz="2100" dirty="0" err="1"/>
              <a:t>difluoride</a:t>
            </a:r>
            <a:endParaRPr lang="en-US" altLang="en-US" sz="2100" dirty="0"/>
          </a:p>
          <a:p>
            <a:r>
              <a:rPr lang="en-US" altLang="en-US" sz="2100" dirty="0"/>
              <a:t>What does it look like?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405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4050" dirty="0"/>
              <a:t>LINEAR</a:t>
            </a:r>
          </a:p>
        </p:txBody>
      </p:sp>
      <p:pic>
        <p:nvPicPr>
          <p:cNvPr id="165892" name="Picture 4" descr="XeF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86450" y="1200150"/>
            <a:ext cx="1415654" cy="2628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5893" name="Text Box 5"/>
          <p:cNvSpPr txBox="1">
            <a:spLocks noChangeArrowheads="1"/>
          </p:cNvSpPr>
          <p:nvPr/>
        </p:nvSpPr>
        <p:spPr bwMode="auto">
          <a:xfrm>
            <a:off x="5943600" y="3943350"/>
            <a:ext cx="18288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>
                <a:cs typeface="Arial" panose="020B0604020202020204" pitchFamily="34" charset="0"/>
              </a:rPr>
              <a:t>Shared Pairs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>
                <a:cs typeface="Arial" panose="020B0604020202020204" pitchFamily="34" charset="0"/>
              </a:rPr>
              <a:t>Lone Pairs</a:t>
            </a:r>
          </a:p>
        </p:txBody>
      </p:sp>
      <p:sp>
        <p:nvSpPr>
          <p:cNvPr id="165894" name="Text Box 6"/>
          <p:cNvSpPr txBox="1">
            <a:spLocks noChangeArrowheads="1"/>
          </p:cNvSpPr>
          <p:nvPr/>
        </p:nvSpPr>
        <p:spPr bwMode="auto">
          <a:xfrm>
            <a:off x="5486400" y="3943350"/>
            <a:ext cx="352425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66FF66"/>
                </a:solidFill>
                <a:cs typeface="Arial" panose="020B0604020202020204" pitchFamily="34" charset="0"/>
              </a:rPr>
              <a:t>2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folHlink"/>
                </a:solidFill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51977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  <p:bldP spid="165893" grpId="0"/>
      <p:bldP spid="16589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VSEPR Theory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Valence Shell Electron Pair Repulsion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Electron Pairs try to get as far away from each other as possible.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Six Pairs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895350"/>
            <a:ext cx="5029200" cy="1905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How do the balloons arrange themselves?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5400" dirty="0" smtClean="0"/>
              <a:t>OCTAHEDRAL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Why “</a:t>
            </a:r>
            <a:r>
              <a:rPr lang="en-US" sz="2800" dirty="0" err="1" smtClean="0"/>
              <a:t>octa</a:t>
            </a:r>
            <a:r>
              <a:rPr lang="en-US" sz="2800" dirty="0" smtClean="0"/>
              <a:t>”?</a:t>
            </a: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6172200" y="4171950"/>
            <a:ext cx="2438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Shared Pairs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Lone Pairs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5638800" y="4171950"/>
            <a:ext cx="4699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66FF66"/>
                </a:solidFill>
              </a:rPr>
              <a:t>6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</a:rPr>
              <a:t>0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791200" y="1276350"/>
            <a:ext cx="2438400" cy="2971800"/>
            <a:chOff x="3600" y="1088"/>
            <a:chExt cx="1536" cy="2496"/>
          </a:xfrm>
          <a:solidFill>
            <a:schemeClr val="tx1"/>
          </a:solidFill>
        </p:grpSpPr>
        <p:pic>
          <p:nvPicPr>
            <p:cNvPr id="17418" name="Picture 6" descr="SF6 Lewis"/>
            <p:cNvPicPr>
              <a:picLocks noChangeAspect="1" noChangeArrowheads="1"/>
            </p:cNvPicPr>
            <p:nvPr/>
          </p:nvPicPr>
          <p:blipFill>
            <a:blip r:embed="rId3" cstate="print"/>
            <a:srcRect l="-2669" t="-13575" r="-5762" b="-2409"/>
            <a:stretch>
              <a:fillRect/>
            </a:stretch>
          </p:blipFill>
          <p:spPr bwMode="auto">
            <a:xfrm>
              <a:off x="3600" y="1152"/>
              <a:ext cx="1536" cy="24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</p:pic>
        <p:sp>
          <p:nvSpPr>
            <p:cNvPr id="17419" name="Text Box 9"/>
            <p:cNvSpPr txBox="1">
              <a:spLocks noChangeArrowheads="1"/>
            </p:cNvSpPr>
            <p:nvPr/>
          </p:nvSpPr>
          <p:spPr bwMode="auto">
            <a:xfrm>
              <a:off x="3648" y="1088"/>
              <a:ext cx="1440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solidFill>
                    <a:schemeClr val="bg1"/>
                  </a:solidFill>
                </a:rPr>
                <a:t>Lewis Structure</a:t>
              </a:r>
            </a:p>
          </p:txBody>
        </p:sp>
      </p:grpSp>
      <p:pic>
        <p:nvPicPr>
          <p:cNvPr id="41995" name="Picture 11" descr="SF6 VSEPR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2590800" y="2343149"/>
            <a:ext cx="2362200" cy="2724819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228600" y="2896731"/>
            <a:ext cx="2209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Octahedron</a:t>
            </a:r>
          </a:p>
          <a:p>
            <a:pPr>
              <a:spcBef>
                <a:spcPct val="50000"/>
              </a:spcBef>
              <a:defRPr/>
            </a:pP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All 90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  <a:cs typeface="Times New Roman" pitchFamily="18" charset="0"/>
              </a:rPr>
              <a:t>º apart</a:t>
            </a:r>
          </a:p>
          <a:p>
            <a:pPr>
              <a:spcBef>
                <a:spcPct val="50000"/>
              </a:spcBef>
              <a:defRPr/>
            </a:pP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How do you draw it?</a:t>
            </a:r>
          </a:p>
        </p:txBody>
      </p:sp>
      <p:sp>
        <p:nvSpPr>
          <p:cNvPr id="17417" name="Text Box 13"/>
          <p:cNvSpPr txBox="1">
            <a:spLocks noChangeArrowheads="1"/>
          </p:cNvSpPr>
          <p:nvPr/>
        </p:nvSpPr>
        <p:spPr bwMode="auto">
          <a:xfrm>
            <a:off x="5410200" y="895350"/>
            <a:ext cx="3429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Sulfur hexafluoride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build="p"/>
      <p:bldP spid="41991" grpId="0"/>
      <p:bldP spid="41992" grpId="0"/>
      <p:bldP spid="41996" grpId="0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More with 6 Pairs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00150"/>
            <a:ext cx="4476750" cy="17716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800" dirty="0"/>
              <a:t>Bromine </a:t>
            </a:r>
            <a:r>
              <a:rPr lang="en-US" altLang="en-US" sz="1800" dirty="0" err="1"/>
              <a:t>pentafluoride</a:t>
            </a:r>
            <a:endParaRPr lang="en-US" altLang="en-US" sz="1800" dirty="0"/>
          </a:p>
          <a:p>
            <a:pPr>
              <a:lnSpc>
                <a:spcPct val="90000"/>
              </a:lnSpc>
            </a:pPr>
            <a:r>
              <a:rPr lang="en-US" altLang="en-US" sz="1800" dirty="0"/>
              <a:t>What does it look like?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600" dirty="0"/>
              <a:t>SQUARE PYRAMIDAL</a:t>
            </a:r>
          </a:p>
        </p:txBody>
      </p:sp>
      <p:pic>
        <p:nvPicPr>
          <p:cNvPr id="167940" name="Picture 4" descr="BrF5 Lewis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96592" y="1063229"/>
            <a:ext cx="2716144" cy="266104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67941" name="Picture 5" descr="BrF5 VSEPR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06681" y="2120786"/>
            <a:ext cx="2525654" cy="284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7942" name="Text Box 6"/>
          <p:cNvSpPr txBox="1">
            <a:spLocks noChangeArrowheads="1"/>
          </p:cNvSpPr>
          <p:nvPr/>
        </p:nvSpPr>
        <p:spPr bwMode="auto">
          <a:xfrm>
            <a:off x="675085" y="3060565"/>
            <a:ext cx="1257300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100" dirty="0">
                <a:cs typeface="Arial" panose="020B0604020202020204" pitchFamily="34" charset="0"/>
              </a:rPr>
              <a:t>How do you draw it?</a:t>
            </a:r>
          </a:p>
        </p:txBody>
      </p:sp>
      <p:sp>
        <p:nvSpPr>
          <p:cNvPr id="167943" name="Text Box 7"/>
          <p:cNvSpPr txBox="1">
            <a:spLocks noChangeArrowheads="1"/>
          </p:cNvSpPr>
          <p:nvPr/>
        </p:nvSpPr>
        <p:spPr bwMode="auto">
          <a:xfrm>
            <a:off x="6807210" y="3958169"/>
            <a:ext cx="18288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dirty="0">
                <a:cs typeface="Arial" panose="020B0604020202020204" pitchFamily="34" charset="0"/>
              </a:rPr>
              <a:t>Shared Pairs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>
                <a:cs typeface="Arial" panose="020B0604020202020204" pitchFamily="34" charset="0"/>
              </a:rPr>
              <a:t>Lone Pair</a:t>
            </a:r>
          </a:p>
        </p:txBody>
      </p:sp>
      <p:sp>
        <p:nvSpPr>
          <p:cNvPr id="167944" name="Text Box 8"/>
          <p:cNvSpPr txBox="1">
            <a:spLocks noChangeArrowheads="1"/>
          </p:cNvSpPr>
          <p:nvPr/>
        </p:nvSpPr>
        <p:spPr bwMode="auto">
          <a:xfrm>
            <a:off x="6407160" y="3958169"/>
            <a:ext cx="352425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66FF66"/>
                </a:solidFill>
                <a:cs typeface="Arial" panose="020B0604020202020204" pitchFamily="34" charset="0"/>
              </a:rPr>
              <a:t>5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folHlink"/>
                </a:solidFill>
                <a:cs typeface="Arial" panose="020B0604020202020204" pitchFamily="34" charset="0"/>
              </a:rPr>
              <a:t>1</a:t>
            </a:r>
          </a:p>
        </p:txBody>
      </p:sp>
      <p:sp>
        <p:nvSpPr>
          <p:cNvPr id="167945" name="Text Box 9"/>
          <p:cNvSpPr txBox="1">
            <a:spLocks noChangeArrowheads="1"/>
          </p:cNvSpPr>
          <p:nvPr/>
        </p:nvSpPr>
        <p:spPr bwMode="auto">
          <a:xfrm>
            <a:off x="4038099" y="4553263"/>
            <a:ext cx="142875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100" dirty="0">
                <a:solidFill>
                  <a:schemeClr val="bg1"/>
                </a:solidFill>
                <a:cs typeface="Arial" panose="020B0604020202020204" pitchFamily="34" charset="0"/>
              </a:rPr>
              <a:t>3D Shape</a:t>
            </a:r>
          </a:p>
        </p:txBody>
      </p:sp>
    </p:spTree>
    <p:extLst>
      <p:ext uri="{BB962C8B-B14F-4D97-AF65-F5344CB8AC3E}">
        <p14:creationId xmlns:p14="http://schemas.microsoft.com/office/powerpoint/2010/main" val="132202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 build="p"/>
      <p:bldP spid="167942" grpId="0"/>
      <p:bldP spid="167943" grpId="0"/>
      <p:bldP spid="167944" grpId="0"/>
      <p:bldP spid="16794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LAST ONE!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1800" dirty="0"/>
              <a:t>Xenon </a:t>
            </a:r>
            <a:r>
              <a:rPr lang="en-US" altLang="en-US" sz="1800" dirty="0" err="1"/>
              <a:t>tetrafluoride</a:t>
            </a:r>
            <a:endParaRPr lang="en-US" altLang="en-US" sz="1800" dirty="0"/>
          </a:p>
          <a:p>
            <a:r>
              <a:rPr lang="en-US" altLang="en-US" sz="1800" dirty="0"/>
              <a:t>The Lone Pairs get as far as possible from each other</a:t>
            </a:r>
          </a:p>
          <a:p>
            <a:r>
              <a:rPr lang="en-US" altLang="en-US" sz="1800" dirty="0"/>
              <a:t>What does it look like?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600" dirty="0"/>
              <a:t>SQUARE PLANAR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1800" dirty="0"/>
              <a:t>All 90</a:t>
            </a:r>
            <a:r>
              <a:rPr lang="en-US" altLang="en-US" sz="1800" dirty="0">
                <a:cs typeface="Times New Roman" panose="02020603050405020304" pitchFamily="18" charset="0"/>
              </a:rPr>
              <a:t>º Apart</a:t>
            </a:r>
          </a:p>
        </p:txBody>
      </p:sp>
      <p:pic>
        <p:nvPicPr>
          <p:cNvPr id="169988" name="Picture 4" descr="XeF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72050" y="1257300"/>
            <a:ext cx="2514600" cy="2490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9989" name="Text Box 5"/>
          <p:cNvSpPr txBox="1">
            <a:spLocks noChangeArrowheads="1"/>
          </p:cNvSpPr>
          <p:nvPr/>
        </p:nvSpPr>
        <p:spPr bwMode="auto">
          <a:xfrm>
            <a:off x="5657850" y="3943350"/>
            <a:ext cx="18288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>
                <a:cs typeface="Arial" panose="020B0604020202020204" pitchFamily="34" charset="0"/>
              </a:rPr>
              <a:t>Shared Pairs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>
                <a:cs typeface="Arial" panose="020B0604020202020204" pitchFamily="34" charset="0"/>
              </a:rPr>
              <a:t>Lone Pairs</a:t>
            </a:r>
          </a:p>
        </p:txBody>
      </p:sp>
      <p:sp>
        <p:nvSpPr>
          <p:cNvPr id="169990" name="Text Box 6"/>
          <p:cNvSpPr txBox="1">
            <a:spLocks noChangeArrowheads="1"/>
          </p:cNvSpPr>
          <p:nvPr/>
        </p:nvSpPr>
        <p:spPr bwMode="auto">
          <a:xfrm>
            <a:off x="5257800" y="3943350"/>
            <a:ext cx="352425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66FF66"/>
                </a:solidFill>
                <a:cs typeface="Arial" panose="020B0604020202020204" pitchFamily="34" charset="0"/>
              </a:rPr>
              <a:t>4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folHlink"/>
                </a:solidFill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25165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7" grpId="0" build="p"/>
      <p:bldP spid="169989" grpId="0"/>
      <p:bldP spid="16999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72" name="Picture 12" descr="C:\Users\Joshua\Documents\Teaching\General Chemistry\Lesson Plans\Unit 05 - VSEPR and Intermolecular Forces\Pics\High Res PPT and HW Lewis Structures\ammonia.png"/>
          <p:cNvPicPr>
            <a:picLocks noChangeAspect="1" noChangeArrowheads="1"/>
          </p:cNvPicPr>
          <p:nvPr/>
        </p:nvPicPr>
        <p:blipFill>
          <a:blip r:embed="rId3" cstate="print"/>
          <a:srcRect l="-2379" t="-7370" r="-2318"/>
          <a:stretch>
            <a:fillRect/>
          </a:stretch>
        </p:blipFill>
        <p:spPr bwMode="auto">
          <a:xfrm>
            <a:off x="5105400" y="1657350"/>
            <a:ext cx="3352800" cy="2220177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First Some Terminology</a:t>
            </a: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3505200" y="1314450"/>
            <a:ext cx="3200400" cy="5715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V="1">
            <a:off x="3962400" y="2228850"/>
            <a:ext cx="2133600" cy="1257300"/>
          </a:xfrm>
          <a:prstGeom prst="line">
            <a:avLst/>
          </a:prstGeom>
          <a:noFill/>
          <a:ln w="57150">
            <a:solidFill>
              <a:srgbClr val="66FF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609600" y="3543300"/>
            <a:ext cx="4114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66FF66"/>
                </a:solidFill>
              </a:rPr>
              <a:t>Bonding Pair of Electrons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838200" y="971550"/>
            <a:ext cx="2667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folHlink"/>
                </a:solidFill>
              </a:rPr>
              <a:t>Nonbonding Pair of Electrons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838200" y="2571750"/>
            <a:ext cx="3505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folHlink"/>
                </a:solidFill>
              </a:rPr>
              <a:t>Also called “Lone Pair”, “Unshared Pair”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1219200" y="4681835"/>
            <a:ext cx="3962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66FF66"/>
                </a:solidFill>
              </a:rPr>
              <a:t>Also called “Shared Pair”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animBg="1"/>
      <p:bldP spid="15367" grpId="0" animBg="1"/>
      <p:bldP spid="15368" grpId="0"/>
      <p:bldP spid="15369" grpId="0"/>
      <p:bldP spid="15370" grpId="0"/>
      <p:bldP spid="153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2 Electron Pairs on Central Atom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4724400" y="1257300"/>
            <a:ext cx="4038600" cy="360045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sz="2800" dirty="0" smtClean="0"/>
              <a:t>How can we get these electron pairs (balloons) as far apart as possible?</a:t>
            </a:r>
          </a:p>
          <a:p>
            <a:pPr eaLnBrk="1" hangingPunct="1">
              <a:defRPr/>
            </a:pPr>
            <a:r>
              <a:rPr lang="en-US" sz="2800" dirty="0" smtClean="0"/>
              <a:t>What does the shape look like?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5400" dirty="0" smtClean="0"/>
              <a:t>LINEAR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         180</a:t>
            </a:r>
            <a:r>
              <a:rPr lang="en-US" sz="2800" dirty="0" smtClean="0">
                <a:cs typeface="Times New Roman" pitchFamily="18" charset="0"/>
              </a:rPr>
              <a:t>º Apart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457200" y="3758505"/>
            <a:ext cx="365760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/>
              <a:t>This is a Lewis Structure and a 3D drawing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1524000" y="2800350"/>
            <a:ext cx="2362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Shared Pairs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Unshared Pairs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1066800" y="2800350"/>
            <a:ext cx="609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66FF66"/>
                </a:solidFill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609600" y="1143000"/>
            <a:ext cx="327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010199"/>
                  </a:outerShdw>
                </a:effectLst>
              </a:rPr>
              <a:t>Beryllium fluoride</a:t>
            </a:r>
          </a:p>
        </p:txBody>
      </p:sp>
      <p:pic>
        <p:nvPicPr>
          <p:cNvPr id="8207" name="Picture 15" descr="C:\Users\Joshua\Documents\Teaching\General Chemistry\Lesson Plans\Unit 05 - VSEPR and Intermolecular Forces\Pics\High Res PPT and HW Lewis Structures\BeF2.png"/>
          <p:cNvPicPr>
            <a:picLocks noChangeAspect="1" noChangeArrowheads="1"/>
          </p:cNvPicPr>
          <p:nvPr/>
        </p:nvPicPr>
        <p:blipFill>
          <a:blip r:embed="rId3" cstate="print"/>
          <a:srcRect l="-1667" t="-9945" r="-1668" b="-9400"/>
          <a:stretch>
            <a:fillRect/>
          </a:stretch>
        </p:blipFill>
        <p:spPr bwMode="auto">
          <a:xfrm>
            <a:off x="76200" y="1885950"/>
            <a:ext cx="47244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 build="p"/>
      <p:bldP spid="8203" grpId="0"/>
      <p:bldP spid="8204" grpId="0"/>
      <p:bldP spid="820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54869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3 Electron Pairs on Central Atom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0" y="1200150"/>
            <a:ext cx="4038600" cy="36576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sz="2400" dirty="0" smtClean="0"/>
              <a:t>Get three balloons as far apart from each other.</a:t>
            </a:r>
          </a:p>
          <a:p>
            <a:pPr eaLnBrk="1" hangingPunct="1">
              <a:defRPr/>
            </a:pPr>
            <a:r>
              <a:rPr lang="en-US" sz="2400" dirty="0" smtClean="0"/>
              <a:t>How would you describe the shape?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800" dirty="0" smtClean="0"/>
              <a:t>TRIGONAL PLANAR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     120</a:t>
            </a:r>
            <a:r>
              <a:rPr lang="en-US" sz="2400" dirty="0" smtClean="0">
                <a:cs typeface="Times New Roman" pitchFamily="18" charset="0"/>
              </a:rPr>
              <a:t>º Apart</a:t>
            </a:r>
          </a:p>
        </p:txBody>
      </p:sp>
      <p:pic>
        <p:nvPicPr>
          <p:cNvPr id="11270" name="Picture 6" descr="BH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838199" y="1200150"/>
            <a:ext cx="2133601" cy="2046318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57200" y="4229100"/>
            <a:ext cx="3352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This is a 3D drawing of BH</a:t>
            </a:r>
            <a:r>
              <a:rPr lang="en-US" sz="2800" baseline="-25000" dirty="0"/>
              <a:t>3</a:t>
            </a:r>
            <a:endParaRPr lang="en-US" sz="2800" dirty="0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066800" y="3333750"/>
            <a:ext cx="2667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Bonding Pairs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Nonbonding Pairs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762000" y="3333750"/>
            <a:ext cx="609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66FF66"/>
                </a:solidFill>
              </a:rPr>
              <a:t>3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7176" name="Text Box 10"/>
          <p:cNvSpPr txBox="1">
            <a:spLocks noChangeArrowheads="1"/>
          </p:cNvSpPr>
          <p:nvPr/>
        </p:nvSpPr>
        <p:spPr bwMode="auto">
          <a:xfrm>
            <a:off x="533400" y="742950"/>
            <a:ext cx="2895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Boron trihydride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/>
      <p:bldP spid="11271" grpId="0"/>
      <p:bldP spid="11272" grpId="0"/>
      <p:bldP spid="112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What would it look like if?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200150"/>
            <a:ext cx="4191000" cy="36004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 smtClean="0"/>
              <a:t>We had a Double Bond or a Triple Bond</a:t>
            </a:r>
            <a:r>
              <a:rPr lang="en-US" sz="2800" dirty="0" smtClean="0"/>
              <a:t>?</a:t>
            </a:r>
          </a:p>
          <a:p>
            <a:pPr eaLnBrk="1" hangingPunct="1">
              <a:defRPr/>
            </a:pPr>
            <a:endParaRPr lang="en-US" sz="2800" dirty="0"/>
          </a:p>
          <a:p>
            <a:pPr eaLnBrk="1" hangingPunct="1">
              <a:defRPr/>
            </a:pPr>
            <a:r>
              <a:rPr lang="en-US" sz="2800" dirty="0" smtClean="0"/>
              <a:t>Treat every bond like it’s a single bond.</a:t>
            </a:r>
            <a:endParaRPr lang="en-US" sz="2800" dirty="0" smtClean="0"/>
          </a:p>
        </p:txBody>
      </p:sp>
      <p:pic>
        <p:nvPicPr>
          <p:cNvPr id="13319" name="Picture 7" descr="SO2 Lewi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 l="-1354" t="-11111" r="-1584" b="-11111"/>
          <a:stretch>
            <a:fillRect/>
          </a:stretch>
        </p:blipFill>
        <p:spPr>
          <a:xfrm>
            <a:off x="4191000" y="2190750"/>
            <a:ext cx="4953000" cy="838200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5715000" y="4057650"/>
            <a:ext cx="2819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What else new do you notice?</a:t>
            </a:r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H="1" flipV="1">
            <a:off x="6553200" y="2571750"/>
            <a:ext cx="76200" cy="13906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9" name="Text Box 13"/>
          <p:cNvSpPr txBox="1">
            <a:spLocks noChangeArrowheads="1"/>
          </p:cNvSpPr>
          <p:nvPr/>
        </p:nvSpPr>
        <p:spPr bwMode="auto">
          <a:xfrm>
            <a:off x="5638800" y="1257300"/>
            <a:ext cx="2743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Sulfur dioxide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build="p"/>
      <p:bldP spid="13320" grpId="0"/>
      <p:bldP spid="133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3 Pairs Around Central Atom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724400" y="1200150"/>
            <a:ext cx="4114800" cy="177165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u="sng" dirty="0" smtClean="0"/>
              <a:t>The lone pair is still there but we can’t see anything attached to it.</a:t>
            </a:r>
          </a:p>
          <a:p>
            <a:pPr eaLnBrk="1" hangingPunct="1">
              <a:defRPr/>
            </a:pPr>
            <a:r>
              <a:rPr lang="en-US" sz="2800" dirty="0" smtClean="0"/>
              <a:t>The molecule actually looks like</a:t>
            </a:r>
          </a:p>
        </p:txBody>
      </p:sp>
      <p:pic>
        <p:nvPicPr>
          <p:cNvPr id="9220" name="Picture 7" descr="SO2 Lewi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 l="-1782" t="-12500" r="-1552" b="-12500"/>
          <a:stretch>
            <a:fillRect/>
          </a:stretch>
        </p:blipFill>
        <p:spPr>
          <a:xfrm>
            <a:off x="152400" y="1352550"/>
            <a:ext cx="4419600" cy="762000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  <p:sp>
        <p:nvSpPr>
          <p:cNvPr id="9221" name="Text Box 8"/>
          <p:cNvSpPr txBox="1">
            <a:spLocks noChangeArrowheads="1"/>
          </p:cNvSpPr>
          <p:nvPr/>
        </p:nvSpPr>
        <p:spPr bwMode="auto">
          <a:xfrm>
            <a:off x="685800" y="2343150"/>
            <a:ext cx="3352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Shared Pairs Adjusted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Lone Pair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304800" y="2343150"/>
            <a:ext cx="609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66FF66"/>
                </a:solidFill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</a:rPr>
              <a:t>1</a:t>
            </a:r>
          </a:p>
        </p:txBody>
      </p:sp>
      <p:pic>
        <p:nvPicPr>
          <p:cNvPr id="17418" name="Picture 10" descr="SO2 VSEPR"/>
          <p:cNvPicPr>
            <a:picLocks noChangeAspect="1" noChangeArrowheads="1"/>
          </p:cNvPicPr>
          <p:nvPr/>
        </p:nvPicPr>
        <p:blipFill>
          <a:blip r:embed="rId4" cstate="print"/>
          <a:srcRect l="-2215" t="-6347" r="-4113" b="-7893"/>
          <a:stretch>
            <a:fillRect/>
          </a:stretch>
        </p:blipFill>
        <p:spPr bwMode="auto">
          <a:xfrm>
            <a:off x="5105400" y="3486150"/>
            <a:ext cx="36576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1219200" y="3486150"/>
            <a:ext cx="3505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/>
              <a:t>BENT</a:t>
            </a:r>
          </a:p>
          <a:p>
            <a:pPr>
              <a:spcBef>
                <a:spcPct val="50000"/>
              </a:spcBef>
            </a:pPr>
            <a:r>
              <a:rPr lang="en-US" sz="2800" dirty="0"/>
              <a:t>Roughly 120</a:t>
            </a:r>
            <a:r>
              <a:rPr lang="en-US" sz="2800" dirty="0">
                <a:cs typeface="Times New Roman" pitchFamily="18" charset="0"/>
              </a:rPr>
              <a:t>º Apart</a:t>
            </a:r>
          </a:p>
        </p:txBody>
      </p:sp>
      <p:sp>
        <p:nvSpPr>
          <p:cNvPr id="9225" name="Text Box 12"/>
          <p:cNvSpPr txBox="1">
            <a:spLocks noChangeArrowheads="1"/>
          </p:cNvSpPr>
          <p:nvPr/>
        </p:nvSpPr>
        <p:spPr bwMode="auto">
          <a:xfrm>
            <a:off x="6019800" y="4400550"/>
            <a:ext cx="190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</a:rPr>
              <a:t>3D Shape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build="p"/>
      <p:bldP spid="17417" grpId="0"/>
      <p:bldP spid="174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4 Pairs Around Central Atom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267200" y="1028700"/>
            <a:ext cx="4038600" cy="12573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Think 3D not 2D…</a:t>
            </a:r>
          </a:p>
          <a:p>
            <a:pPr eaLnBrk="1" hangingPunct="1">
              <a:defRPr/>
            </a:pPr>
            <a:r>
              <a:rPr lang="en-US" sz="2800" smtClean="0"/>
              <a:t>How might you describe shape?</a:t>
            </a:r>
          </a:p>
        </p:txBody>
      </p:sp>
      <p:pic>
        <p:nvPicPr>
          <p:cNvPr id="19463" name="Picture 7" descr="SiF4 Lewi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 l="-3712" t="-3699" r="-3926" b="-10966"/>
          <a:stretch>
            <a:fillRect/>
          </a:stretch>
        </p:blipFill>
        <p:spPr>
          <a:xfrm>
            <a:off x="762000" y="1407729"/>
            <a:ext cx="2443316" cy="2611821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143000" y="4000500"/>
            <a:ext cx="2057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Shared Pairs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Lone Pairs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685800" y="4000500"/>
            <a:ext cx="4699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66FF66"/>
                </a:solidFill>
              </a:rPr>
              <a:t>4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3733800" y="2400300"/>
            <a:ext cx="5410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/>
              <a:t>TETRAHEDRAL</a:t>
            </a:r>
          </a:p>
          <a:p>
            <a:pPr>
              <a:spcBef>
                <a:spcPct val="50000"/>
              </a:spcBef>
            </a:pPr>
            <a:r>
              <a:rPr lang="en-US" sz="2800"/>
              <a:t>         109.5</a:t>
            </a:r>
            <a:r>
              <a:rPr lang="en-US" sz="2800">
                <a:cs typeface="Times New Roman" pitchFamily="18" charset="0"/>
              </a:rPr>
              <a:t>º Apart</a:t>
            </a:r>
          </a:p>
        </p:txBody>
      </p:sp>
      <p:sp>
        <p:nvSpPr>
          <p:cNvPr id="10248" name="Text Box 11"/>
          <p:cNvSpPr txBox="1">
            <a:spLocks noChangeArrowheads="1"/>
          </p:cNvSpPr>
          <p:nvPr/>
        </p:nvSpPr>
        <p:spPr bwMode="auto">
          <a:xfrm>
            <a:off x="762000" y="3638550"/>
            <a:ext cx="251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</a:rPr>
              <a:t>Lewis Structure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4572000" y="3886200"/>
            <a:ext cx="2743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/>
              <a:t>How do you draw it?</a:t>
            </a:r>
          </a:p>
        </p:txBody>
      </p:sp>
      <p:sp>
        <p:nvSpPr>
          <p:cNvPr id="10250" name="Text Box 13"/>
          <p:cNvSpPr txBox="1">
            <a:spLocks noChangeArrowheads="1"/>
          </p:cNvSpPr>
          <p:nvPr/>
        </p:nvSpPr>
        <p:spPr bwMode="auto">
          <a:xfrm>
            <a:off x="228600" y="971550"/>
            <a:ext cx="3429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Silicon </a:t>
            </a:r>
            <a:r>
              <a:rPr lang="en-US" sz="2800" dirty="0" err="1"/>
              <a:t>tetrafluoride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build="p"/>
      <p:bldP spid="19464" grpId="0"/>
      <p:bldP spid="19465" grpId="0"/>
      <p:bldP spid="19466" grpId="0"/>
      <p:bldP spid="1946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How to Draw a Tetrahedral Shape</a:t>
            </a:r>
          </a:p>
        </p:txBody>
      </p:sp>
      <p:pic>
        <p:nvPicPr>
          <p:cNvPr id="21511" name="Picture 7" descr="SiF4 VSEPR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 l="-2273" t="-2499" r="-2273" b="-1838"/>
          <a:stretch>
            <a:fillRect/>
          </a:stretch>
        </p:blipFill>
        <p:spPr>
          <a:xfrm>
            <a:off x="4267200" y="1962150"/>
            <a:ext cx="3505200" cy="3181350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228600" y="3409950"/>
            <a:ext cx="3352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chemeClr val="folHlink"/>
                </a:solidFill>
              </a:rPr>
              <a:t>Wedged Line Means </a:t>
            </a:r>
            <a:r>
              <a:rPr lang="en-US" sz="3200" dirty="0" smtClean="0">
                <a:solidFill>
                  <a:schemeClr val="folHlink"/>
                </a:solidFill>
              </a:rPr>
              <a:t>it’s </a:t>
            </a:r>
            <a:r>
              <a:rPr lang="en-US" sz="3200" dirty="0">
                <a:solidFill>
                  <a:schemeClr val="folHlink"/>
                </a:solidFill>
              </a:rPr>
              <a:t>Coming At You.</a:t>
            </a:r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V="1">
            <a:off x="3124200" y="4400550"/>
            <a:ext cx="3429000" cy="4572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3962400" y="914400"/>
            <a:ext cx="4953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chemeClr val="accent1"/>
                </a:solidFill>
              </a:rPr>
              <a:t>Dashed Line Means </a:t>
            </a:r>
            <a:r>
              <a:rPr lang="en-US" sz="3200" dirty="0" smtClean="0">
                <a:solidFill>
                  <a:schemeClr val="accent1"/>
                </a:solidFill>
              </a:rPr>
              <a:t>it’s </a:t>
            </a:r>
            <a:r>
              <a:rPr lang="en-US" sz="3200" dirty="0">
                <a:solidFill>
                  <a:schemeClr val="accent1"/>
                </a:solidFill>
              </a:rPr>
              <a:t>Going Away From You</a:t>
            </a:r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 flipH="1">
            <a:off x="6934200" y="1714500"/>
            <a:ext cx="381000" cy="222885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2" name="Text Box 13"/>
          <p:cNvSpPr txBox="1">
            <a:spLocks noChangeArrowheads="1"/>
          </p:cNvSpPr>
          <p:nvPr/>
        </p:nvSpPr>
        <p:spPr bwMode="auto">
          <a:xfrm>
            <a:off x="4724400" y="4620280"/>
            <a:ext cx="190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</a:rPr>
              <a:t>3D Shape</a:t>
            </a: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76200" y="1047750"/>
            <a:ext cx="29718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66FF66"/>
                </a:solidFill>
              </a:rPr>
              <a:t>Regular Lines Mean </a:t>
            </a:r>
            <a:r>
              <a:rPr lang="en-US" sz="3200" dirty="0" smtClean="0">
                <a:solidFill>
                  <a:srgbClr val="66FF66"/>
                </a:solidFill>
              </a:rPr>
              <a:t>it’s </a:t>
            </a:r>
            <a:r>
              <a:rPr lang="en-US" sz="3200" dirty="0">
                <a:solidFill>
                  <a:srgbClr val="66FF66"/>
                </a:solidFill>
              </a:rPr>
              <a:t>in the Plane of the Paper</a:t>
            </a:r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2743200" y="2190750"/>
            <a:ext cx="3276600" cy="685800"/>
          </a:xfrm>
          <a:prstGeom prst="line">
            <a:avLst/>
          </a:prstGeom>
          <a:noFill/>
          <a:ln w="57150">
            <a:solidFill>
              <a:srgbClr val="66FF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2438400" y="2571750"/>
            <a:ext cx="2743200" cy="1504950"/>
          </a:xfrm>
          <a:prstGeom prst="line">
            <a:avLst/>
          </a:prstGeom>
          <a:noFill/>
          <a:ln w="57150">
            <a:solidFill>
              <a:srgbClr val="66FF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3" grpId="0"/>
      <p:bldP spid="21514" grpId="0" animBg="1"/>
      <p:bldP spid="21515" grpId="0"/>
      <p:bldP spid="21516" grpId="0" animBg="1"/>
      <p:bldP spid="21519" grpId="0"/>
      <p:bldP spid="21520" grpId="0" animBg="1"/>
      <p:bldP spid="21521" grpId="0" animBg="1"/>
    </p:bld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0.37047.0"/>
</version>
</file>

<file path=customXml/itemProps1.xml><?xml version="1.0" encoding="utf-8"?>
<ds:datastoreItem xmlns:ds="http://schemas.openxmlformats.org/officeDocument/2006/customXml" ds:itemID="{560E78AA-88C3-4B5E-8814-A5F9375C49CC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7113</TotalTime>
  <Words>616</Words>
  <Application>Microsoft Office PowerPoint</Application>
  <PresentationFormat>On-screen Show (16:9)</PresentationFormat>
  <Paragraphs>194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Times New Roman</vt:lpstr>
      <vt:lpstr>Wingdings</vt:lpstr>
      <vt:lpstr>Orbit</vt:lpstr>
      <vt:lpstr>The Shapes of Molecules</vt:lpstr>
      <vt:lpstr>VSEPR Theory</vt:lpstr>
      <vt:lpstr>First Some Terminology</vt:lpstr>
      <vt:lpstr>2 Electron Pairs on Central Atom</vt:lpstr>
      <vt:lpstr>3 Electron Pairs on Central Atom</vt:lpstr>
      <vt:lpstr>What would it look like if?</vt:lpstr>
      <vt:lpstr>3 Pairs Around Central Atom</vt:lpstr>
      <vt:lpstr>4 Pairs Around Central Atom</vt:lpstr>
      <vt:lpstr>How to Draw a Tetrahedral Shape</vt:lpstr>
      <vt:lpstr>4 Electron Pairs Around Center</vt:lpstr>
      <vt:lpstr>How to Draw Trigonal Pyramidal</vt:lpstr>
      <vt:lpstr>4 Electron Pairs around Center</vt:lpstr>
      <vt:lpstr>5 Electron Pairs!</vt:lpstr>
      <vt:lpstr>Try to Draw It</vt:lpstr>
      <vt:lpstr>A Little More Terminology</vt:lpstr>
      <vt:lpstr>More with 5 pairs</vt:lpstr>
      <vt:lpstr>3D Shape for See-Saw</vt:lpstr>
      <vt:lpstr>More with 5 Pairs</vt:lpstr>
      <vt:lpstr>Last One with 5 Pairs</vt:lpstr>
      <vt:lpstr>Six Pairs</vt:lpstr>
      <vt:lpstr>More with 6 Pairs</vt:lpstr>
      <vt:lpstr>LAST ONE!</vt:lpstr>
    </vt:vector>
  </TitlesOfParts>
  <Company>WFU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WFU</dc:creator>
  <cp:lastModifiedBy>Bragg, Joshua M</cp:lastModifiedBy>
  <cp:revision>59</cp:revision>
  <dcterms:created xsi:type="dcterms:W3CDTF">2006-05-07T20:06:39Z</dcterms:created>
  <dcterms:modified xsi:type="dcterms:W3CDTF">2016-06-27T19:33:00Z</dcterms:modified>
</cp:coreProperties>
</file>