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0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6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2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52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97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70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4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9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7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9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3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4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5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1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5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2457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</p:grpSp>
      <p:sp>
        <p:nvSpPr>
          <p:cNvPr id="2458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fld id="{67253D69-A73F-4F2D-B3AB-221AEE59CA7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EAB8533-140C-47A0-B950-3A439AA7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7599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Chirality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Propylene Oxide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00201"/>
            <a:ext cx="6516029" cy="4530725"/>
          </a:xfrm>
        </p:spPr>
        <p:txBody>
          <a:bodyPr/>
          <a:lstStyle/>
          <a:p>
            <a:r>
              <a:rPr lang="en-US" dirty="0" smtClean="0"/>
              <a:t>Announced recently to have been found in space</a:t>
            </a:r>
          </a:p>
          <a:p>
            <a:endParaRPr lang="en-US" dirty="0"/>
          </a:p>
          <a:p>
            <a:r>
              <a:rPr lang="en-US" dirty="0" smtClean="0"/>
              <a:t>First chiral molecule detected in space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443" y="2152185"/>
            <a:ext cx="4467985" cy="332306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43107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Tell Its Chiral?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Cheating Organic Chemistry Way</a:t>
            </a:r>
          </a:p>
          <a:p>
            <a:pPr lvl="1"/>
            <a:r>
              <a:rPr lang="en-US" dirty="0" smtClean="0"/>
              <a:t>If a carbon has 4 different things on it, then its chiral</a:t>
            </a:r>
          </a:p>
          <a:p>
            <a:pPr lvl="2"/>
            <a:r>
              <a:rPr lang="en-US" dirty="0" smtClean="0"/>
              <a:t>Doesn’t always work</a:t>
            </a:r>
          </a:p>
          <a:p>
            <a:pPr lvl="2"/>
            <a:r>
              <a:rPr lang="en-US" dirty="0" smtClean="0"/>
              <a:t>Isn’t applicable past carbon</a:t>
            </a:r>
          </a:p>
          <a:p>
            <a:endParaRPr lang="en-US" dirty="0"/>
          </a:p>
          <a:p>
            <a:r>
              <a:rPr lang="en-US" dirty="0" smtClean="0"/>
              <a:t>Right Way</a:t>
            </a:r>
          </a:p>
          <a:p>
            <a:pPr lvl="1"/>
            <a:r>
              <a:rPr lang="en-US" dirty="0" smtClean="0"/>
              <a:t>If a molecule has no S operations, then it is chiral</a:t>
            </a:r>
          </a:p>
          <a:p>
            <a:pPr lvl="2"/>
            <a:r>
              <a:rPr lang="en-US" dirty="0" smtClean="0"/>
              <a:t>S operations include </a:t>
            </a:r>
            <a:r>
              <a:rPr lang="el-GR" dirty="0" smtClean="0"/>
              <a:t>σ</a:t>
            </a:r>
            <a:r>
              <a:rPr lang="en-US" dirty="0" smtClean="0"/>
              <a:t> and </a:t>
            </a:r>
            <a:r>
              <a:rPr lang="en-US" i="1" dirty="0" smtClean="0"/>
              <a:t>I</a:t>
            </a:r>
          </a:p>
          <a:p>
            <a:pPr lvl="2"/>
            <a:r>
              <a:rPr lang="en-US" dirty="0" smtClean="0"/>
              <a:t>So really just find the point group…</a:t>
            </a:r>
          </a:p>
        </p:txBody>
      </p:sp>
    </p:spTree>
    <p:extLst>
      <p:ext uri="{BB962C8B-B14F-4D97-AF65-F5344CB8AC3E}">
        <p14:creationId xmlns:p14="http://schemas.microsoft.com/office/powerpoint/2010/main" val="108842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the Same Molecule?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63" y="1949216"/>
            <a:ext cx="10326315" cy="3827115"/>
          </a:xfr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575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Chirality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Chiral molecule</a:t>
            </a:r>
            <a:r>
              <a:rPr lang="en-US" dirty="0" smtClean="0"/>
              <a:t> – a molecule whose mirror image is not superimposable </a:t>
            </a:r>
            <a:r>
              <a:rPr lang="en-US" dirty="0" smtClean="0"/>
              <a:t>on </a:t>
            </a:r>
            <a:r>
              <a:rPr lang="en-US" dirty="0" smtClean="0"/>
              <a:t>the </a:t>
            </a:r>
            <a:r>
              <a:rPr lang="en-US" dirty="0" smtClean="0"/>
              <a:t>original molecule</a:t>
            </a:r>
          </a:p>
          <a:p>
            <a:pPr lvl="1"/>
            <a:r>
              <a:rPr lang="en-US" dirty="0" smtClean="0"/>
              <a:t>Stereoisomers</a:t>
            </a:r>
          </a:p>
          <a:p>
            <a:pPr lvl="1"/>
            <a:r>
              <a:rPr lang="en-US" dirty="0" smtClean="0"/>
              <a:t>Enantiomers</a:t>
            </a:r>
          </a:p>
          <a:p>
            <a:endParaRPr lang="en-US" u="sng" dirty="0"/>
          </a:p>
          <a:p>
            <a:r>
              <a:rPr lang="en-US" dirty="0" smtClean="0"/>
              <a:t>Will have “optical activity”</a:t>
            </a:r>
          </a:p>
          <a:p>
            <a:r>
              <a:rPr lang="en-US" dirty="0" smtClean="0"/>
              <a:t>Will behave differently in biological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6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Activity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Polarized light – light where all the electromagnetic oscillations are oriented parallel to each other</a:t>
            </a:r>
            <a:endParaRPr lang="en-US" dirty="0"/>
          </a:p>
        </p:txBody>
      </p:sp>
      <p:pic>
        <p:nvPicPr>
          <p:cNvPr id="1028" name="Picture 4" descr="Image result for polarized l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574" y="2733945"/>
            <a:ext cx="7728337" cy="393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26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Activity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600201"/>
            <a:ext cx="4821044" cy="49842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Chiral molecules rotate polarized light</a:t>
            </a:r>
          </a:p>
          <a:p>
            <a:endParaRPr lang="en-US" dirty="0"/>
          </a:p>
          <a:p>
            <a:r>
              <a:rPr lang="en-US" dirty="0" smtClean="0"/>
              <a:t>Levorotatory</a:t>
            </a:r>
          </a:p>
          <a:p>
            <a:pPr lvl="1"/>
            <a:r>
              <a:rPr lang="en-US" dirty="0" smtClean="0"/>
              <a:t>Rotate to the left</a:t>
            </a:r>
          </a:p>
          <a:p>
            <a:pPr lvl="1"/>
            <a:endParaRPr lang="en-US" dirty="0"/>
          </a:p>
          <a:p>
            <a:r>
              <a:rPr lang="en-US" dirty="0" smtClean="0"/>
              <a:t>Dextrorotatory</a:t>
            </a:r>
          </a:p>
          <a:p>
            <a:pPr lvl="1"/>
            <a:r>
              <a:rPr lang="en-US" dirty="0" smtClean="0"/>
              <a:t>Rotate to the right</a:t>
            </a:r>
          </a:p>
          <a:p>
            <a:pPr lvl="1"/>
            <a:endParaRPr lang="en-US" dirty="0"/>
          </a:p>
          <a:p>
            <a:r>
              <a:rPr lang="en-US" dirty="0" smtClean="0"/>
              <a:t>Newer naming system uses R and S.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972" y="1397300"/>
            <a:ext cx="6873681" cy="510909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78905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Molecules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Naturally occurring sugars are D-sugars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Naturally occurring amino acids are L-amino acids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694" y="2272989"/>
            <a:ext cx="6303692" cy="1958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016" y="4990593"/>
            <a:ext cx="4067967" cy="1436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16244" y="6438373"/>
            <a:ext cx="1271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L-alanine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68430" y="640891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D-alanine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8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Carvone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L-</a:t>
            </a:r>
            <a:r>
              <a:rPr lang="en-US" dirty="0" err="1" smtClean="0"/>
              <a:t>carvone</a:t>
            </a:r>
            <a:r>
              <a:rPr lang="en-US" dirty="0" smtClean="0"/>
              <a:t> smells like spearmint</a:t>
            </a:r>
          </a:p>
          <a:p>
            <a:r>
              <a:rPr lang="en-US" dirty="0" smtClean="0"/>
              <a:t>D-</a:t>
            </a:r>
            <a:r>
              <a:rPr lang="en-US" dirty="0" err="1" smtClean="0"/>
              <a:t>carvone</a:t>
            </a:r>
            <a:r>
              <a:rPr lang="en-US" dirty="0" smtClean="0"/>
              <a:t> smells like caraway seeds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1688"/>
          <a:stretch/>
        </p:blipFill>
        <p:spPr>
          <a:xfrm>
            <a:off x="3702611" y="2899317"/>
            <a:ext cx="4786778" cy="351263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9" name="TextBox 8"/>
          <p:cNvSpPr txBox="1"/>
          <p:nvPr/>
        </p:nvSpPr>
        <p:spPr>
          <a:xfrm>
            <a:off x="4204010" y="6470367"/>
            <a:ext cx="205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L-</a:t>
            </a:r>
            <a:r>
              <a:rPr lang="en-US" dirty="0" err="1" smtClean="0"/>
              <a:t>carvone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13395" y="643481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D-</a:t>
            </a:r>
            <a:r>
              <a:rPr lang="en-US" dirty="0" err="1" smtClean="0"/>
              <a:t>carvone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Dextromethorphan and </a:t>
            </a:r>
            <a:r>
              <a:rPr lang="en-US" dirty="0" err="1" smtClean="0"/>
              <a:t>Levomethorphan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Dextromethorphan is a cough suppressant</a:t>
            </a:r>
          </a:p>
          <a:p>
            <a:r>
              <a:rPr lang="en-US" dirty="0" err="1" smtClean="0"/>
              <a:t>Levomethorphan</a:t>
            </a:r>
            <a:r>
              <a:rPr lang="en-US" dirty="0" smtClean="0"/>
              <a:t> is a opioid.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201" y="3108325"/>
            <a:ext cx="3552718" cy="2567646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538" y="3108324"/>
            <a:ext cx="2838605" cy="2567647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" name="TextBox 7"/>
          <p:cNvSpPr txBox="1"/>
          <p:nvPr/>
        </p:nvSpPr>
        <p:spPr>
          <a:xfrm>
            <a:off x="2910468" y="5765180"/>
            <a:ext cx="2219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Dextromethorphan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84689" y="5804405"/>
            <a:ext cx="231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Levomethorphan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7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Omeprazole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Prilosec</a:t>
            </a:r>
          </a:p>
          <a:p>
            <a:pPr lvl="1"/>
            <a:r>
              <a:rPr lang="en-US" dirty="0" smtClean="0"/>
              <a:t>Omeprazole</a:t>
            </a:r>
          </a:p>
          <a:p>
            <a:pPr lvl="1"/>
            <a:r>
              <a:rPr lang="en-US" dirty="0" smtClean="0"/>
              <a:t>Racemic mixture</a:t>
            </a:r>
          </a:p>
          <a:p>
            <a:pPr lvl="2"/>
            <a:r>
              <a:rPr lang="en-US" dirty="0" smtClean="0"/>
              <a:t>Both enantiomers</a:t>
            </a:r>
          </a:p>
          <a:p>
            <a:pPr lvl="2"/>
            <a:endParaRPr lang="en-US" dirty="0"/>
          </a:p>
          <a:p>
            <a:r>
              <a:rPr lang="en-US" dirty="0" smtClean="0"/>
              <a:t>Nexium</a:t>
            </a:r>
          </a:p>
          <a:p>
            <a:pPr lvl="1"/>
            <a:r>
              <a:rPr lang="en-US" dirty="0" smtClean="0"/>
              <a:t>Esomeprazole</a:t>
            </a:r>
          </a:p>
          <a:p>
            <a:pPr lvl="1"/>
            <a:r>
              <a:rPr lang="en-US" dirty="0" err="1" smtClean="0"/>
              <a:t>Enantio</a:t>
            </a:r>
            <a:r>
              <a:rPr lang="en-US" dirty="0" smtClean="0"/>
              <a:t>-pure S isomer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044" y="1417639"/>
            <a:ext cx="4876800" cy="494347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94195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Atom Orbits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tom Orbits" id="{9288F7AB-295D-430B-A226-E0AD197740C3}" vid="{74D21025-0B8F-4768-B17D-27DDEFAE55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Atom Orbits</Template>
  <TotalTime>206</TotalTime>
  <Words>208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Atom Orbits</vt:lpstr>
      <vt:lpstr>Chirality</vt:lpstr>
      <vt:lpstr>Are These the Same Molecule?</vt:lpstr>
      <vt:lpstr>Chirality</vt:lpstr>
      <vt:lpstr>Optical Activity</vt:lpstr>
      <vt:lpstr>Optical Activity</vt:lpstr>
      <vt:lpstr>Biological Molecules</vt:lpstr>
      <vt:lpstr>Carvone</vt:lpstr>
      <vt:lpstr>Dextromethorphan and Levomethorphan</vt:lpstr>
      <vt:lpstr>Omeprazole</vt:lpstr>
      <vt:lpstr>Propylene Oxide</vt:lpstr>
      <vt:lpstr>How to Tell Its Chiral?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Chirality</dc:title>
  <dc:creator>Joshua Bragg</dc:creator>
  <cp:lastModifiedBy>Joshua Bragg</cp:lastModifiedBy>
  <cp:revision>11</cp:revision>
  <dcterms:created xsi:type="dcterms:W3CDTF">2016-07-04T01:39:27Z</dcterms:created>
  <dcterms:modified xsi:type="dcterms:W3CDTF">2016-07-06T03:25:47Z</dcterms:modified>
</cp:coreProperties>
</file>