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102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253D69-A73F-4F2D-B3AB-221AEE59CA76}" type="datetimeFigureOut">
              <a:rPr lang="en-US" smtClean="0"/>
              <a:t>7/5/2016</a:t>
            </a:fld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AB8533-140C-47A0-B950-3A439AA78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068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7813"/>
            <a:ext cx="27432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7813"/>
            <a:ext cx="80264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253D69-A73F-4F2D-B3AB-221AEE59CA76}" type="datetimeFigureOut">
              <a:rPr lang="en-US" smtClean="0"/>
              <a:t>7/5/2016</a:t>
            </a:fld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AB8533-140C-47A0-B950-3A439AA78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725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109728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3941763"/>
            <a:ext cx="109728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253D69-A73F-4F2D-B3AB-221AEE59CA76}" type="datetimeFigureOut">
              <a:rPr lang="en-US" smtClean="0"/>
              <a:t>7/5/2016</a:t>
            </a:fld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AB8533-140C-47A0-B950-3A439AA78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67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253D69-A73F-4F2D-B3AB-221AEE59CA76}" type="datetimeFigureOut">
              <a:rPr lang="en-US" smtClean="0"/>
              <a:t>7/5/2016</a:t>
            </a:fld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AB8533-140C-47A0-B950-3A439AA78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5527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7813"/>
            <a:ext cx="10972800" cy="58531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253D69-A73F-4F2D-B3AB-221AEE59CA76}" type="datetimeFigureOut">
              <a:rPr lang="en-US" smtClean="0"/>
              <a:t>7/5/2016</a:t>
            </a:fld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AB8533-140C-47A0-B950-3A439AA78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1979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109728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3941763"/>
            <a:ext cx="109728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253D69-A73F-4F2D-B3AB-221AEE59CA76}" type="datetimeFigureOut">
              <a:rPr lang="en-US" smtClean="0"/>
              <a:t>7/5/2016</a:t>
            </a:fld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AB8533-140C-47A0-B950-3A439AA78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6707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67253D69-A73F-4F2D-B3AB-221AEE59CA76}" type="datetimeFigureOut">
              <a:rPr lang="en-US" smtClean="0"/>
              <a:t>7/5/2016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1EAB8533-140C-47A0-B950-3A439AA78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945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253D69-A73F-4F2D-B3AB-221AEE59CA76}" type="datetimeFigureOut">
              <a:rPr lang="en-US" smtClean="0"/>
              <a:t>7/5/2016</a:t>
            </a:fld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AB8533-140C-47A0-B950-3A439AA78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597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253D69-A73F-4F2D-B3AB-221AEE59CA76}" type="datetimeFigureOut">
              <a:rPr lang="en-US" smtClean="0"/>
              <a:t>7/5/2016</a:t>
            </a:fld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AB8533-140C-47A0-B950-3A439AA78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476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253D69-A73F-4F2D-B3AB-221AEE59CA76}" type="datetimeFigureOut">
              <a:rPr lang="en-US" smtClean="0"/>
              <a:t>7/5/2016</a:t>
            </a:fld>
            <a:endParaRPr lang="en-US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AB8533-140C-47A0-B950-3A439AA78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797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253D69-A73F-4F2D-B3AB-221AEE59CA76}" type="datetimeFigureOut">
              <a:rPr lang="en-US" smtClean="0"/>
              <a:t>7/5/2016</a:t>
            </a:fld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AB8533-140C-47A0-B950-3A439AA78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35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253D69-A73F-4F2D-B3AB-221AEE59CA76}" type="datetimeFigureOut">
              <a:rPr lang="en-US" smtClean="0"/>
              <a:t>7/5/2016</a:t>
            </a:fld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AB8533-140C-47A0-B950-3A439AA78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04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253D69-A73F-4F2D-B3AB-221AEE59CA76}" type="datetimeFigureOut">
              <a:rPr lang="en-US" smtClean="0"/>
              <a:t>7/5/2016</a:t>
            </a:fld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AB8533-140C-47A0-B950-3A439AA78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258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253D69-A73F-4F2D-B3AB-221AEE59CA76}" type="datetimeFigureOut">
              <a:rPr lang="en-US" smtClean="0"/>
              <a:t>7/5/2016</a:t>
            </a:fld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AB8533-140C-47A0-B950-3A439AA78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215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253D69-A73F-4F2D-B3AB-221AEE59CA76}" type="datetimeFigureOut">
              <a:rPr lang="en-US" smtClean="0"/>
              <a:t>7/5/2016</a:t>
            </a:fld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AB8533-140C-47A0-B950-3A439AA78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855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1" y="3902076"/>
            <a:ext cx="4533900" cy="2949575"/>
            <a:chOff x="0" y="2458"/>
            <a:chExt cx="2142" cy="1858"/>
          </a:xfrm>
        </p:grpSpPr>
        <p:sp>
          <p:nvSpPr>
            <p:cNvPr id="24579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>
                <a:latin typeface="Arial" charset="0"/>
              </a:endParaRPr>
            </a:p>
          </p:txBody>
        </p:sp>
        <p:sp>
          <p:nvSpPr>
            <p:cNvPr id="24580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>
                <a:latin typeface="Arial" charset="0"/>
              </a:endParaRPr>
            </a:p>
          </p:txBody>
        </p:sp>
        <p:sp>
          <p:nvSpPr>
            <p:cNvPr id="24581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>
                <a:latin typeface="Arial" charset="0"/>
              </a:endParaRPr>
            </a:p>
          </p:txBody>
        </p:sp>
        <p:sp>
          <p:nvSpPr>
            <p:cNvPr id="24582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>
                <a:latin typeface="Arial" charset="0"/>
              </a:endParaRPr>
            </a:p>
          </p:txBody>
        </p:sp>
        <p:sp>
          <p:nvSpPr>
            <p:cNvPr id="24583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800">
                <a:latin typeface="Arial" charset="0"/>
              </a:endParaRPr>
            </a:p>
          </p:txBody>
        </p:sp>
        <p:sp>
          <p:nvSpPr>
            <p:cNvPr id="24584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800">
                <a:latin typeface="Arial" charset="0"/>
              </a:endParaRPr>
            </a:p>
          </p:txBody>
        </p:sp>
        <p:sp>
          <p:nvSpPr>
            <p:cNvPr id="24585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800">
                <a:latin typeface="Arial" charset="0"/>
              </a:endParaRPr>
            </a:p>
          </p:txBody>
        </p:sp>
      </p:grpSp>
      <p:sp>
        <p:nvSpPr>
          <p:cNvPr id="24586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7814"/>
            <a:ext cx="109728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4587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588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840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smtClean="0">
                <a:effectLst>
                  <a:outerShdw blurRad="38100" dist="38100" dir="2700000" algn="tl">
                    <a:srgbClr val="010199"/>
                  </a:outerShdw>
                </a:effectLst>
                <a:latin typeface="Arial" charset="0"/>
              </a:defRPr>
            </a:lvl1pPr>
          </a:lstStyle>
          <a:p>
            <a:fld id="{67253D69-A73F-4F2D-B3AB-221AEE59CA76}" type="datetimeFigureOut">
              <a:rPr lang="en-US" smtClean="0"/>
              <a:t>7/5/2016</a:t>
            </a:fld>
            <a:endParaRPr lang="en-US"/>
          </a:p>
        </p:txBody>
      </p:sp>
      <p:sp>
        <p:nvSpPr>
          <p:cNvPr id="24589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smtClean="0">
                <a:effectLst>
                  <a:outerShdw blurRad="38100" dist="38100" dir="2700000" algn="tl">
                    <a:srgbClr val="010199"/>
                  </a:outerShdw>
                </a:effectLst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4590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fld id="{1EAB8533-140C-47A0-B950-3A439AA78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175996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anose="05000000000000000000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anose="05000000000000000000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Chirality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76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Propylene Oxide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600201"/>
            <a:ext cx="6516029" cy="4530725"/>
          </a:xfrm>
        </p:spPr>
        <p:txBody>
          <a:bodyPr/>
          <a:lstStyle/>
          <a:p>
            <a:r>
              <a:rPr lang="en-US" dirty="0" smtClean="0"/>
              <a:t>Announced recently to have been found in space</a:t>
            </a:r>
          </a:p>
          <a:p>
            <a:endParaRPr lang="en-US" dirty="0"/>
          </a:p>
          <a:p>
            <a:r>
              <a:rPr lang="en-US" dirty="0" smtClean="0"/>
              <a:t>First chiral molecule detected in space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9443" y="2152185"/>
            <a:ext cx="4467985" cy="3323064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3431073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Tell Its Chiral?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Cheating Organic Chemistry Way</a:t>
            </a:r>
          </a:p>
          <a:p>
            <a:pPr lvl="1"/>
            <a:r>
              <a:rPr lang="en-US" dirty="0" smtClean="0"/>
              <a:t>If a carbon has 4 different things on it, then its chiral</a:t>
            </a:r>
          </a:p>
          <a:p>
            <a:pPr lvl="2"/>
            <a:r>
              <a:rPr lang="en-US" dirty="0" smtClean="0"/>
              <a:t>Doesn’t always work</a:t>
            </a:r>
          </a:p>
          <a:p>
            <a:pPr lvl="2"/>
            <a:r>
              <a:rPr lang="en-US" dirty="0" smtClean="0"/>
              <a:t>Isn’t applicable past carbon</a:t>
            </a:r>
          </a:p>
          <a:p>
            <a:endParaRPr lang="en-US" dirty="0"/>
          </a:p>
          <a:p>
            <a:r>
              <a:rPr lang="en-US" dirty="0" smtClean="0"/>
              <a:t>Right Way</a:t>
            </a:r>
          </a:p>
          <a:p>
            <a:pPr lvl="1"/>
            <a:r>
              <a:rPr lang="en-US" dirty="0" smtClean="0"/>
              <a:t>If a molecule has no S operations, then it is chiral</a:t>
            </a:r>
          </a:p>
          <a:p>
            <a:pPr lvl="2"/>
            <a:r>
              <a:rPr lang="en-US" dirty="0" smtClean="0"/>
              <a:t>S operations include </a:t>
            </a:r>
            <a:r>
              <a:rPr lang="el-GR" dirty="0" smtClean="0"/>
              <a:t>σ</a:t>
            </a:r>
            <a:r>
              <a:rPr lang="en-US" dirty="0" smtClean="0"/>
              <a:t> and </a:t>
            </a:r>
            <a:r>
              <a:rPr lang="en-US" i="1" dirty="0" smtClean="0"/>
              <a:t>I</a:t>
            </a:r>
          </a:p>
          <a:p>
            <a:pPr lvl="2"/>
            <a:r>
              <a:rPr lang="en-US" dirty="0" smtClean="0"/>
              <a:t>So really just find the point group…</a:t>
            </a:r>
          </a:p>
        </p:txBody>
      </p:sp>
    </p:spTree>
    <p:extLst>
      <p:ext uri="{BB962C8B-B14F-4D97-AF65-F5344CB8AC3E}">
        <p14:creationId xmlns:p14="http://schemas.microsoft.com/office/powerpoint/2010/main" val="1088423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 These the Same Molecule?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863" y="1949216"/>
            <a:ext cx="10326315" cy="3827115"/>
          </a:xfr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3575201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Chirality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Chiral molecule</a:t>
            </a:r>
            <a:r>
              <a:rPr lang="en-US" dirty="0" smtClean="0"/>
              <a:t> – a molecule whose mirror image is not superimposable </a:t>
            </a:r>
            <a:r>
              <a:rPr lang="en-US" dirty="0" smtClean="0"/>
              <a:t>on </a:t>
            </a:r>
            <a:r>
              <a:rPr lang="en-US" dirty="0" smtClean="0"/>
              <a:t>the </a:t>
            </a:r>
            <a:r>
              <a:rPr lang="en-US" dirty="0" smtClean="0"/>
              <a:t>original molecule</a:t>
            </a:r>
          </a:p>
          <a:p>
            <a:pPr lvl="1"/>
            <a:r>
              <a:rPr lang="en-US" dirty="0" smtClean="0"/>
              <a:t>Stereoisomers</a:t>
            </a:r>
          </a:p>
          <a:p>
            <a:pPr lvl="1"/>
            <a:r>
              <a:rPr lang="en-US" dirty="0" smtClean="0"/>
              <a:t>Enantiomers</a:t>
            </a:r>
          </a:p>
          <a:p>
            <a:endParaRPr lang="en-US" u="sng" dirty="0"/>
          </a:p>
          <a:p>
            <a:r>
              <a:rPr lang="en-US" dirty="0" smtClean="0"/>
              <a:t>Will have “optical activity”</a:t>
            </a:r>
          </a:p>
          <a:p>
            <a:r>
              <a:rPr lang="en-US" dirty="0" smtClean="0"/>
              <a:t>Will behave differently in biological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067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Optical Activity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Polarized light – light where all the electromagnetic oscillations are oriented parallel to each other</a:t>
            </a:r>
            <a:endParaRPr lang="en-US" dirty="0"/>
          </a:p>
        </p:txBody>
      </p:sp>
      <p:pic>
        <p:nvPicPr>
          <p:cNvPr id="1028" name="Picture 4" descr="Image result for polarized ligh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1574" y="2733945"/>
            <a:ext cx="7728337" cy="3938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5269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Optical Activity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09600" y="1600201"/>
            <a:ext cx="4821044" cy="498425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Chiral molecules rotate polarized light</a:t>
            </a:r>
          </a:p>
          <a:p>
            <a:endParaRPr lang="en-US" dirty="0"/>
          </a:p>
          <a:p>
            <a:r>
              <a:rPr lang="en-US" dirty="0" smtClean="0"/>
              <a:t>Levorotatory</a:t>
            </a:r>
          </a:p>
          <a:p>
            <a:pPr lvl="1"/>
            <a:r>
              <a:rPr lang="en-US" dirty="0" smtClean="0"/>
              <a:t>Rotate to the left</a:t>
            </a:r>
          </a:p>
          <a:p>
            <a:pPr lvl="1"/>
            <a:endParaRPr lang="en-US" dirty="0"/>
          </a:p>
          <a:p>
            <a:r>
              <a:rPr lang="en-US" dirty="0" smtClean="0"/>
              <a:t>Dextrorotatory</a:t>
            </a:r>
          </a:p>
          <a:p>
            <a:pPr lvl="1"/>
            <a:r>
              <a:rPr lang="en-US" dirty="0" smtClean="0"/>
              <a:t>Rotate to the right</a:t>
            </a:r>
          </a:p>
          <a:p>
            <a:pPr lvl="1"/>
            <a:endParaRPr lang="en-US" dirty="0"/>
          </a:p>
          <a:p>
            <a:r>
              <a:rPr lang="en-US" dirty="0" smtClean="0"/>
              <a:t>Newer naming system uses R and S.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6972" y="1397300"/>
            <a:ext cx="6873681" cy="5109094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2789054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Biological Molecules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Naturally occurring sugars are D-sugars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Naturally occurring amino acids are L-amino acids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3694" y="2272989"/>
            <a:ext cx="6303692" cy="195842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2016" y="4990593"/>
            <a:ext cx="4067967" cy="14365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516244" y="6438373"/>
            <a:ext cx="12712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L-alanine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668430" y="640891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D-alanine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482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Carvone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L-</a:t>
            </a:r>
            <a:r>
              <a:rPr lang="en-US" dirty="0" err="1" smtClean="0"/>
              <a:t>carvone</a:t>
            </a:r>
            <a:r>
              <a:rPr lang="en-US" dirty="0" smtClean="0"/>
              <a:t> smells like spearmint</a:t>
            </a:r>
          </a:p>
          <a:p>
            <a:r>
              <a:rPr lang="en-US" dirty="0" smtClean="0"/>
              <a:t>D-</a:t>
            </a:r>
            <a:r>
              <a:rPr lang="en-US" dirty="0" err="1" smtClean="0"/>
              <a:t>carvone</a:t>
            </a:r>
            <a:r>
              <a:rPr lang="en-US" dirty="0" smtClean="0"/>
              <a:t> smells like caraway seeds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-1688"/>
          <a:stretch/>
        </p:blipFill>
        <p:spPr>
          <a:xfrm>
            <a:off x="3702611" y="2899317"/>
            <a:ext cx="4786778" cy="3512634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9" name="TextBox 8"/>
          <p:cNvSpPr txBox="1"/>
          <p:nvPr/>
        </p:nvSpPr>
        <p:spPr>
          <a:xfrm>
            <a:off x="4204010" y="6470367"/>
            <a:ext cx="2051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L-</a:t>
            </a:r>
            <a:r>
              <a:rPr lang="en-US" dirty="0" err="1" smtClean="0"/>
              <a:t>carvone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813395" y="6434810"/>
            <a:ext cx="1249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D-</a:t>
            </a:r>
            <a:r>
              <a:rPr lang="en-US" dirty="0" err="1" smtClean="0"/>
              <a:t>carvone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546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Dextromethorphan and </a:t>
            </a:r>
            <a:r>
              <a:rPr lang="en-US" dirty="0" err="1" smtClean="0"/>
              <a:t>Levomethorphan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Dextromethorphan is a cough suppressant</a:t>
            </a:r>
          </a:p>
          <a:p>
            <a:r>
              <a:rPr lang="en-US" dirty="0" err="1" smtClean="0"/>
              <a:t>Levomethorphan</a:t>
            </a:r>
            <a:r>
              <a:rPr lang="en-US" dirty="0" smtClean="0"/>
              <a:t> is a opioid.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6201" y="3108325"/>
            <a:ext cx="3552718" cy="2567646"/>
          </a:xfrm>
          <a:prstGeom prst="rect">
            <a:avLst/>
          </a:prstGeom>
          <a:solidFill>
            <a:schemeClr val="tx1"/>
          </a:solidFill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5538" y="3108324"/>
            <a:ext cx="2838605" cy="2567647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8" name="TextBox 7"/>
          <p:cNvSpPr txBox="1"/>
          <p:nvPr/>
        </p:nvSpPr>
        <p:spPr>
          <a:xfrm>
            <a:off x="2910468" y="5765180"/>
            <a:ext cx="22190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Dextromethorphan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284689" y="5804405"/>
            <a:ext cx="2319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Levomethorphan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674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Omeprazole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Prilosec</a:t>
            </a:r>
          </a:p>
          <a:p>
            <a:pPr lvl="1"/>
            <a:r>
              <a:rPr lang="en-US" dirty="0" smtClean="0"/>
              <a:t>Omeprazole</a:t>
            </a:r>
          </a:p>
          <a:p>
            <a:pPr lvl="1"/>
            <a:r>
              <a:rPr lang="en-US" dirty="0" smtClean="0"/>
              <a:t>Racemic mixture</a:t>
            </a:r>
          </a:p>
          <a:p>
            <a:pPr lvl="2"/>
            <a:r>
              <a:rPr lang="en-US" dirty="0" smtClean="0"/>
              <a:t>Both enantiomers</a:t>
            </a:r>
          </a:p>
          <a:p>
            <a:pPr lvl="2"/>
            <a:endParaRPr lang="en-US" dirty="0"/>
          </a:p>
          <a:p>
            <a:r>
              <a:rPr lang="en-US" dirty="0" smtClean="0"/>
              <a:t>Nexium</a:t>
            </a:r>
          </a:p>
          <a:p>
            <a:pPr lvl="1"/>
            <a:r>
              <a:rPr lang="en-US" dirty="0" smtClean="0"/>
              <a:t>Esomeprazole</a:t>
            </a:r>
          </a:p>
          <a:p>
            <a:pPr lvl="1"/>
            <a:r>
              <a:rPr lang="en-US" dirty="0" err="1" smtClean="0"/>
              <a:t>Enantio</a:t>
            </a:r>
            <a:r>
              <a:rPr lang="en-US" dirty="0" smtClean="0"/>
              <a:t>-pure S isomer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5044" y="1417639"/>
            <a:ext cx="4876800" cy="4943475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3941950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theme/theme1.xml><?xml version="1.0" encoding="utf-8"?>
<a:theme xmlns:a="http://schemas.openxmlformats.org/drawingml/2006/main" name="Atom Orbits">
  <a:themeElements>
    <a:clrScheme name="Orbit 1">
      <a:dk1>
        <a:srgbClr val="010199"/>
      </a:dk1>
      <a:lt1>
        <a:srgbClr val="FFFFFF"/>
      </a:lt1>
      <a:dk2>
        <a:srgbClr val="000000"/>
      </a:dk2>
      <a:lt2>
        <a:srgbClr val="B2B2B2"/>
      </a:lt2>
      <a:accent1>
        <a:srgbClr val="3399FF"/>
      </a:accent1>
      <a:accent2>
        <a:srgbClr val="666699"/>
      </a:accent2>
      <a:accent3>
        <a:srgbClr val="AAAAAA"/>
      </a:accent3>
      <a:accent4>
        <a:srgbClr val="DADADA"/>
      </a:accent4>
      <a:accent5>
        <a:srgbClr val="ADCAFF"/>
      </a:accent5>
      <a:accent6>
        <a:srgbClr val="5C5C8A"/>
      </a:accent6>
      <a:hlink>
        <a:srgbClr val="FFFFCC"/>
      </a:hlink>
      <a:folHlink>
        <a:srgbClr val="FFCC66"/>
      </a:folHlink>
    </a:clrScheme>
    <a:fontScheme name="Orbi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rbit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bit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Atom Orbits" id="{9288F7AB-295D-430B-A226-E0AD197740C3}" vid="{74D21025-0B8F-4768-B17D-27DDEFAE55A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Atom Orbits</Template>
  <TotalTime>206</TotalTime>
  <Words>208</Words>
  <Application>Microsoft Office PowerPoint</Application>
  <PresentationFormat>Widescreen</PresentationFormat>
  <Paragraphs>63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Wingdings</vt:lpstr>
      <vt:lpstr>Atom Orbits</vt:lpstr>
      <vt:lpstr>Chirality</vt:lpstr>
      <vt:lpstr>Are These the Same Molecule?</vt:lpstr>
      <vt:lpstr>Chirality</vt:lpstr>
      <vt:lpstr>Optical Activity</vt:lpstr>
      <vt:lpstr>Optical Activity</vt:lpstr>
      <vt:lpstr>Biological Molecules</vt:lpstr>
      <vt:lpstr>Carvone</vt:lpstr>
      <vt:lpstr>Dextromethorphan and Levomethorphan</vt:lpstr>
      <vt:lpstr>Omeprazole</vt:lpstr>
      <vt:lpstr>Propylene Oxide</vt:lpstr>
      <vt:lpstr>How to Tell Its Chiral?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Chirality</dc:title>
  <dc:creator>Joshua Bragg</dc:creator>
  <cp:lastModifiedBy>Joshua Bragg</cp:lastModifiedBy>
  <cp:revision>11</cp:revision>
  <dcterms:created xsi:type="dcterms:W3CDTF">2016-07-04T01:39:27Z</dcterms:created>
  <dcterms:modified xsi:type="dcterms:W3CDTF">2016-07-06T03:25:47Z</dcterms:modified>
</cp:coreProperties>
</file>