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6" r:id="rId6"/>
    <p:sldId id="261" r:id="rId7"/>
    <p:sldId id="260" r:id="rId8"/>
    <p:sldId id="262" r:id="rId9"/>
    <p:sldId id="263" r:id="rId10"/>
    <p:sldId id="264" r:id="rId11"/>
    <p:sldId id="265" r:id="rId12"/>
    <p:sldId id="268" r:id="rId13"/>
    <p:sldId id="269" r:id="rId14"/>
    <p:sldId id="271" r:id="rId15"/>
    <p:sldId id="273" r:id="rId16"/>
    <p:sldId id="272" r:id="rId17"/>
    <p:sldId id="274" r:id="rId18"/>
    <p:sldId id="270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63A753-10BF-4786-A8AD-2A23010E5AEB}" type="datetimeFigureOut">
              <a:rPr lang="en-US" smtClean="0"/>
              <a:t>7/4/2016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6F38F2-8D1C-4796-BCFF-EF40641D1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179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63A753-10BF-4786-A8AD-2A23010E5AEB}" type="datetimeFigureOut">
              <a:rPr lang="en-US" smtClean="0"/>
              <a:t>7/4/2016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6F38F2-8D1C-4796-BCFF-EF40641D1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96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109728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3941763"/>
            <a:ext cx="109728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63A753-10BF-4786-A8AD-2A23010E5AEB}" type="datetimeFigureOut">
              <a:rPr lang="en-US" smtClean="0"/>
              <a:t>7/4/2016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6F38F2-8D1C-4796-BCFF-EF40641D1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1233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63A753-10BF-4786-A8AD-2A23010E5AEB}" type="datetimeFigureOut">
              <a:rPr lang="en-US" smtClean="0"/>
              <a:t>7/4/2016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6F38F2-8D1C-4796-BCFF-EF40641D1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1819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7813"/>
            <a:ext cx="109728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63A753-10BF-4786-A8AD-2A23010E5AEB}" type="datetimeFigureOut">
              <a:rPr lang="en-US" smtClean="0"/>
              <a:t>7/4/2016</a:t>
            </a:fld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6F38F2-8D1C-4796-BCFF-EF40641D1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6130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109728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3941763"/>
            <a:ext cx="109728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63A753-10BF-4786-A8AD-2A23010E5AEB}" type="datetimeFigureOut">
              <a:rPr lang="en-US" smtClean="0"/>
              <a:t>7/4/2016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6F38F2-8D1C-4796-BCFF-EF40641D1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6183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F063A753-10BF-4786-A8AD-2A23010E5AEB}" type="datetimeFigureOut">
              <a:rPr lang="en-US" smtClean="0"/>
              <a:t>7/4/2016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CA6F38F2-8D1C-4796-BCFF-EF40641D1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689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63A753-10BF-4786-A8AD-2A23010E5AEB}" type="datetimeFigureOut">
              <a:rPr lang="en-US" smtClean="0"/>
              <a:t>7/4/2016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6F38F2-8D1C-4796-BCFF-EF40641D1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17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63A753-10BF-4786-A8AD-2A23010E5AEB}" type="datetimeFigureOut">
              <a:rPr lang="en-US" smtClean="0"/>
              <a:t>7/4/2016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6F38F2-8D1C-4796-BCFF-EF40641D1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753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63A753-10BF-4786-A8AD-2A23010E5AEB}" type="datetimeFigureOut">
              <a:rPr lang="en-US" smtClean="0"/>
              <a:t>7/4/2016</a:t>
            </a:fld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6F38F2-8D1C-4796-BCFF-EF40641D1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01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63A753-10BF-4786-A8AD-2A23010E5AEB}" type="datetimeFigureOut">
              <a:rPr lang="en-US" smtClean="0"/>
              <a:t>7/4/2016</a:t>
            </a:fld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6F38F2-8D1C-4796-BCFF-EF40641D1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93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63A753-10BF-4786-A8AD-2A23010E5AEB}" type="datetimeFigureOut">
              <a:rPr lang="en-US" smtClean="0"/>
              <a:t>7/4/2016</a:t>
            </a:fld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6F38F2-8D1C-4796-BCFF-EF40641D1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794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63A753-10BF-4786-A8AD-2A23010E5AEB}" type="datetimeFigureOut">
              <a:rPr lang="en-US" smtClean="0"/>
              <a:t>7/4/2016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6F38F2-8D1C-4796-BCFF-EF40641D1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605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63A753-10BF-4786-A8AD-2A23010E5AEB}" type="datetimeFigureOut">
              <a:rPr lang="en-US" smtClean="0"/>
              <a:t>7/4/2016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6F38F2-8D1C-4796-BCFF-EF40641D1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39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63A753-10BF-4786-A8AD-2A23010E5AEB}" type="datetimeFigureOut">
              <a:rPr lang="en-US" smtClean="0"/>
              <a:t>7/4/2016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6F38F2-8D1C-4796-BCFF-EF40641D1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533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1" y="3902076"/>
            <a:ext cx="4533900" cy="2949575"/>
            <a:chOff x="0" y="2458"/>
            <a:chExt cx="2142" cy="1858"/>
          </a:xfrm>
        </p:grpSpPr>
        <p:sp>
          <p:nvSpPr>
            <p:cNvPr id="24579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24580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24581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24582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24583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24584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24585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800">
                <a:latin typeface="Arial" charset="0"/>
              </a:endParaRPr>
            </a:p>
          </p:txBody>
        </p:sp>
      </p:grpSp>
      <p:sp>
        <p:nvSpPr>
          <p:cNvPr id="2458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4"/>
            <a:ext cx="109728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458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58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effectLst>
                  <a:outerShdw blurRad="38100" dist="38100" dir="2700000" algn="tl">
                    <a:srgbClr val="010199"/>
                  </a:outerShdw>
                </a:effectLst>
                <a:latin typeface="Arial" charset="0"/>
              </a:defRPr>
            </a:lvl1pPr>
          </a:lstStyle>
          <a:p>
            <a:fld id="{F063A753-10BF-4786-A8AD-2A23010E5AEB}" type="datetimeFigureOut">
              <a:rPr lang="en-US" smtClean="0"/>
              <a:t>7/4/2016</a:t>
            </a:fld>
            <a:endParaRPr lang="en-US"/>
          </a:p>
        </p:txBody>
      </p:sp>
      <p:sp>
        <p:nvSpPr>
          <p:cNvPr id="2458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effectLst>
                  <a:outerShdw blurRad="38100" dist="38100" dir="2700000" algn="tl">
                    <a:srgbClr val="010199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459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fld id="{CA6F38F2-8D1C-4796-BCFF-EF40641D1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7458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Point Groups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68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Improper Rotation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3672468" cy="4530725"/>
          </a:xfrm>
        </p:spPr>
        <p:txBody>
          <a:bodyPr/>
          <a:lstStyle/>
          <a:p>
            <a:pPr marL="0" indent="0" algn="r">
              <a:buNone/>
            </a:pPr>
            <a:r>
              <a:rPr lang="en-US" dirty="0" smtClean="0"/>
              <a:t>S</a:t>
            </a:r>
            <a:r>
              <a:rPr lang="en-US" baseline="-25000" dirty="0" smtClean="0"/>
              <a:t>2n</a:t>
            </a:r>
            <a:r>
              <a:rPr lang="en-US" dirty="0" smtClean="0"/>
              <a:t> </a:t>
            </a:r>
            <a:r>
              <a:rPr lang="en-US" dirty="0" smtClean="0"/>
              <a:t>=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81707" y="1600201"/>
            <a:ext cx="7400693" cy="453072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E, </a:t>
            </a:r>
            <a:r>
              <a:rPr lang="en-US" dirty="0" smtClean="0"/>
              <a:t>C</a:t>
            </a:r>
            <a:r>
              <a:rPr lang="en-US" baseline="-25000" dirty="0" smtClean="0"/>
              <a:t>n</a:t>
            </a:r>
            <a:r>
              <a:rPr lang="en-US" dirty="0" smtClean="0"/>
              <a:t>, S</a:t>
            </a:r>
            <a:r>
              <a:rPr lang="en-US" baseline="-25000" dirty="0" smtClean="0"/>
              <a:t>2n</a:t>
            </a:r>
          </a:p>
          <a:p>
            <a:pPr marL="0" indent="0">
              <a:buNone/>
            </a:pPr>
            <a:r>
              <a:rPr lang="en-US" dirty="0" smtClean="0"/>
              <a:t>Only </a:t>
            </a:r>
            <a:r>
              <a:rPr lang="en-US" dirty="0" smtClean="0"/>
              <a:t>for </a:t>
            </a:r>
            <a:r>
              <a:rPr lang="en-US" dirty="0" smtClean="0"/>
              <a:t>S</a:t>
            </a:r>
            <a:r>
              <a:rPr lang="en-US" baseline="-25000" dirty="0"/>
              <a:t>4</a:t>
            </a:r>
            <a:r>
              <a:rPr lang="en-US" baseline="-25000" dirty="0" smtClean="0"/>
              <a:t>,</a:t>
            </a:r>
            <a:r>
              <a:rPr lang="en-US" dirty="0" smtClean="0"/>
              <a:t> S</a:t>
            </a:r>
            <a:r>
              <a:rPr lang="en-US" baseline="-25000" dirty="0"/>
              <a:t>6</a:t>
            </a:r>
            <a:r>
              <a:rPr lang="en-US" baseline="-25000" dirty="0" smtClean="0"/>
              <a:t>,</a:t>
            </a:r>
            <a:r>
              <a:rPr lang="en-US" dirty="0" smtClean="0"/>
              <a:t> S</a:t>
            </a:r>
            <a:r>
              <a:rPr lang="en-US" baseline="-25000" dirty="0"/>
              <a:t>8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If S</a:t>
            </a:r>
            <a:r>
              <a:rPr lang="en-US" baseline="-25000" dirty="0"/>
              <a:t>6</a:t>
            </a:r>
            <a:r>
              <a:rPr lang="en-US" dirty="0" smtClean="0"/>
              <a:t>, </a:t>
            </a:r>
            <a:r>
              <a:rPr lang="en-US" dirty="0" smtClean="0"/>
              <a:t>then also has </a:t>
            </a:r>
            <a:r>
              <a:rPr lang="en-US" i="1" dirty="0" smtClean="0"/>
              <a:t>i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335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Symmetry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2969941" cy="4530725"/>
          </a:xfrm>
        </p:spPr>
        <p:txBody>
          <a:bodyPr/>
          <a:lstStyle/>
          <a:p>
            <a:pPr marL="0" indent="0" algn="r">
              <a:buNone/>
            </a:pPr>
            <a:r>
              <a:rPr lang="en-US" dirty="0" smtClean="0"/>
              <a:t>T</a:t>
            </a:r>
            <a:r>
              <a:rPr lang="en-US" baseline="-25000" dirty="0" smtClean="0"/>
              <a:t>d</a:t>
            </a:r>
            <a:r>
              <a:rPr lang="en-US" dirty="0" smtClean="0"/>
              <a:t> =</a:t>
            </a:r>
          </a:p>
          <a:p>
            <a:pPr marL="0" indent="0" algn="r">
              <a:buNone/>
            </a:pPr>
            <a:endParaRPr lang="en-US" dirty="0" smtClean="0"/>
          </a:p>
          <a:p>
            <a:pPr marL="0" indent="0" algn="r">
              <a:buNone/>
            </a:pPr>
            <a:r>
              <a:rPr lang="en-US" dirty="0" smtClean="0"/>
              <a:t>O</a:t>
            </a:r>
            <a:r>
              <a:rPr lang="en-US" baseline="-25000" dirty="0" smtClean="0"/>
              <a:t>h</a:t>
            </a:r>
            <a:r>
              <a:rPr lang="en-US" dirty="0" smtClean="0"/>
              <a:t> =</a:t>
            </a:r>
          </a:p>
          <a:p>
            <a:pPr marL="0" indent="0" algn="r">
              <a:buNone/>
            </a:pPr>
            <a:endParaRPr lang="en-US" dirty="0" smtClean="0"/>
          </a:p>
          <a:p>
            <a:pPr marL="0" indent="0" algn="r">
              <a:buNone/>
            </a:pPr>
            <a:r>
              <a:rPr lang="en-US" dirty="0" err="1" smtClean="0"/>
              <a:t>I</a:t>
            </a:r>
            <a:r>
              <a:rPr lang="en-US" baseline="-25000" dirty="0" err="1" smtClean="0"/>
              <a:t>h</a:t>
            </a:r>
            <a:r>
              <a:rPr lang="en-US" dirty="0" smtClean="0"/>
              <a:t> =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79541" y="1600201"/>
            <a:ext cx="8002859" cy="453072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E, 4C</a:t>
            </a:r>
            <a:r>
              <a:rPr lang="en-US" baseline="-25000" dirty="0" smtClean="0"/>
              <a:t>3</a:t>
            </a:r>
            <a:r>
              <a:rPr lang="en-US" dirty="0" smtClean="0"/>
              <a:t>, 3C</a:t>
            </a:r>
            <a:r>
              <a:rPr lang="en-US" baseline="-25000" dirty="0" smtClean="0"/>
              <a:t>2</a:t>
            </a:r>
            <a:r>
              <a:rPr lang="en-US" dirty="0" smtClean="0"/>
              <a:t>, 3S</a:t>
            </a:r>
            <a:r>
              <a:rPr lang="en-US" baseline="-25000" dirty="0" smtClean="0"/>
              <a:t>4</a:t>
            </a:r>
            <a:r>
              <a:rPr lang="en-US" dirty="0" smtClean="0"/>
              <a:t>, 6</a:t>
            </a:r>
            <a:r>
              <a:rPr lang="el-GR" dirty="0" smtClean="0"/>
              <a:t>σ</a:t>
            </a:r>
            <a:r>
              <a:rPr lang="en-US" baseline="-25000" dirty="0" smtClean="0"/>
              <a:t>d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E, </a:t>
            </a:r>
            <a:r>
              <a:rPr lang="en-US" dirty="0"/>
              <a:t>3C</a:t>
            </a:r>
            <a:r>
              <a:rPr lang="en-US" baseline="-25000" dirty="0"/>
              <a:t>4</a:t>
            </a:r>
            <a:r>
              <a:rPr lang="en-US" dirty="0"/>
              <a:t>, </a:t>
            </a:r>
            <a:r>
              <a:rPr lang="en-US" dirty="0" smtClean="0"/>
              <a:t>4C</a:t>
            </a:r>
            <a:r>
              <a:rPr lang="en-US" baseline="-25000" dirty="0" smtClean="0"/>
              <a:t>3</a:t>
            </a:r>
            <a:r>
              <a:rPr lang="en-US" dirty="0" smtClean="0"/>
              <a:t>, 6C</a:t>
            </a:r>
            <a:r>
              <a:rPr lang="en-US" baseline="-25000" dirty="0" smtClean="0"/>
              <a:t>2</a:t>
            </a:r>
            <a:r>
              <a:rPr lang="en-US" dirty="0" smtClean="0"/>
              <a:t>, </a:t>
            </a:r>
            <a:r>
              <a:rPr lang="en-US" i="1" dirty="0" err="1" smtClean="0"/>
              <a:t>i</a:t>
            </a:r>
            <a:r>
              <a:rPr lang="en-US" dirty="0" smtClean="0"/>
              <a:t>, 3S</a:t>
            </a:r>
            <a:r>
              <a:rPr lang="en-US" baseline="-25000" dirty="0" smtClean="0"/>
              <a:t>4</a:t>
            </a:r>
            <a:r>
              <a:rPr lang="en-US" dirty="0" smtClean="0"/>
              <a:t>, 4S</a:t>
            </a:r>
            <a:r>
              <a:rPr lang="en-US" baseline="-25000" dirty="0" smtClean="0"/>
              <a:t>6</a:t>
            </a:r>
            <a:r>
              <a:rPr lang="en-US" dirty="0" smtClean="0"/>
              <a:t>, 3</a:t>
            </a:r>
            <a:r>
              <a:rPr lang="el-GR" dirty="0" smtClean="0"/>
              <a:t>σ</a:t>
            </a:r>
            <a:r>
              <a:rPr lang="en-US" baseline="-25000" dirty="0" smtClean="0"/>
              <a:t>h</a:t>
            </a:r>
            <a:r>
              <a:rPr lang="en-US" dirty="0" smtClean="0"/>
              <a:t>, </a:t>
            </a:r>
            <a:r>
              <a:rPr lang="en-US" dirty="0"/>
              <a:t>6</a:t>
            </a:r>
            <a:r>
              <a:rPr lang="el-GR" dirty="0"/>
              <a:t>σ</a:t>
            </a:r>
            <a:r>
              <a:rPr lang="en-US" baseline="-25000" dirty="0"/>
              <a:t>d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E, 6C</a:t>
            </a:r>
            <a:r>
              <a:rPr lang="en-US" baseline="-25000" dirty="0" smtClean="0"/>
              <a:t>5</a:t>
            </a:r>
            <a:r>
              <a:rPr lang="en-US" dirty="0" smtClean="0"/>
              <a:t>, 10C</a:t>
            </a:r>
            <a:r>
              <a:rPr lang="en-US" baseline="-25000" dirty="0" smtClean="0"/>
              <a:t>3</a:t>
            </a:r>
            <a:r>
              <a:rPr lang="en-US" dirty="0" smtClean="0"/>
              <a:t>, 15C</a:t>
            </a:r>
            <a:r>
              <a:rPr lang="en-US" baseline="-25000" dirty="0" smtClean="0"/>
              <a:t>2</a:t>
            </a:r>
            <a:r>
              <a:rPr lang="en-US" dirty="0" smtClean="0"/>
              <a:t>, </a:t>
            </a:r>
            <a:r>
              <a:rPr lang="en-US" i="1" dirty="0" err="1" smtClean="0"/>
              <a:t>i</a:t>
            </a:r>
            <a:r>
              <a:rPr lang="en-US" dirty="0" smtClean="0"/>
              <a:t>, 6S</a:t>
            </a:r>
            <a:r>
              <a:rPr lang="en-US" baseline="-25000" dirty="0" smtClean="0"/>
              <a:t>10</a:t>
            </a:r>
            <a:r>
              <a:rPr lang="en-US" dirty="0" smtClean="0"/>
              <a:t>, 10S</a:t>
            </a:r>
            <a:r>
              <a:rPr lang="en-US" baseline="-25000" dirty="0" smtClean="0"/>
              <a:t>6</a:t>
            </a:r>
            <a:r>
              <a:rPr lang="en-US" dirty="0" smtClean="0"/>
              <a:t>, 15</a:t>
            </a:r>
            <a:r>
              <a:rPr lang="el-GR" dirty="0" smtClean="0"/>
              <a:t>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24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 all the symmetry operations found in water.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2789" y="2843774"/>
            <a:ext cx="6556471" cy="1182315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133090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 all the symmetry operations in </a:t>
            </a:r>
            <a:r>
              <a:rPr lang="en-US" dirty="0" err="1" smtClean="0"/>
              <a:t>hypochlorous</a:t>
            </a:r>
            <a:r>
              <a:rPr lang="en-US" dirty="0" smtClean="0"/>
              <a:t> acid.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5420" y="3323279"/>
            <a:ext cx="5390503" cy="1337931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150308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all the symmetry operations in xenon </a:t>
            </a:r>
            <a:r>
              <a:rPr lang="en-US" dirty="0" err="1" smtClean="0"/>
              <a:t>tetrafluoride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0878" y="2328453"/>
            <a:ext cx="3838345" cy="3802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04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all the symmetry operations in </a:t>
            </a:r>
            <a:r>
              <a:rPr lang="en-US" dirty="0" err="1" smtClean="0"/>
              <a:t>allene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0148" y="2589372"/>
            <a:ext cx="5883476" cy="3583571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98301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all the symmetry operations in hydrochloric acid.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3365" y="3218462"/>
            <a:ext cx="3659019" cy="1353539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245268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 all the symmetry operations in a carbon tetrachloride molecule.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5185" y="2527312"/>
            <a:ext cx="3994191" cy="3868248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62019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 all the symmetry operations in a </a:t>
            </a:r>
            <a:r>
              <a:rPr lang="en-US" dirty="0" err="1" smtClean="0"/>
              <a:t>borane</a:t>
            </a:r>
            <a:r>
              <a:rPr lang="en-US" dirty="0" smtClean="0"/>
              <a:t> molecule.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1539" y="2710309"/>
            <a:ext cx="3113535" cy="2986164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12239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Molecules can be grouped together based on common symmetry operations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Defined based on mathematical group theory</a:t>
            </a:r>
          </a:p>
          <a:p>
            <a:endParaRPr lang="en-US" dirty="0" smtClean="0"/>
          </a:p>
          <a:p>
            <a:r>
              <a:rPr lang="en-US" dirty="0" smtClean="0"/>
              <a:t>The group defines all the possible symmetry operations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124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</a:p>
          <a:p>
            <a:r>
              <a:rPr lang="en-US" dirty="0" smtClean="0"/>
              <a:t>C</a:t>
            </a:r>
            <a:r>
              <a:rPr lang="en-US" baseline="-25000" dirty="0" smtClean="0"/>
              <a:t>4v</a:t>
            </a:r>
          </a:p>
          <a:p>
            <a:r>
              <a:rPr lang="en-US" dirty="0" smtClean="0"/>
              <a:t>D</a:t>
            </a:r>
            <a:r>
              <a:rPr lang="en-US" baseline="-25000" dirty="0" smtClean="0"/>
              <a:t>3h</a:t>
            </a:r>
          </a:p>
          <a:p>
            <a:r>
              <a:rPr lang="en-US" dirty="0" smtClean="0"/>
              <a:t>D</a:t>
            </a:r>
            <a:r>
              <a:rPr lang="en-US" baseline="-25000" dirty="0" smtClean="0"/>
              <a:t>6d</a:t>
            </a:r>
          </a:p>
          <a:p>
            <a:r>
              <a:rPr lang="en-US" dirty="0" smtClean="0"/>
              <a:t>T</a:t>
            </a:r>
            <a:r>
              <a:rPr lang="en-US" baseline="-25000" dirty="0" smtClean="0"/>
              <a:t>d</a:t>
            </a:r>
          </a:p>
          <a:p>
            <a:r>
              <a:rPr lang="en-US" dirty="0" smtClean="0"/>
              <a:t>C</a:t>
            </a:r>
            <a:r>
              <a:rPr lang="en-US" baseline="-25000" dirty="0" smtClean="0"/>
              <a:t>s</a:t>
            </a:r>
          </a:p>
          <a:p>
            <a:r>
              <a:rPr lang="en-US" dirty="0" smtClean="0"/>
              <a:t>O</a:t>
            </a:r>
            <a:r>
              <a:rPr lang="en-US" baseline="-25000" dirty="0" smtClean="0"/>
              <a:t>h</a:t>
            </a:r>
          </a:p>
          <a:p>
            <a:r>
              <a:rPr lang="en-US" dirty="0" err="1" smtClean="0"/>
              <a:t>I</a:t>
            </a:r>
            <a:r>
              <a:rPr lang="en-US" baseline="-25000" dirty="0" err="1" smtClean="0"/>
              <a:t>h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174959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Anatomy of a Point Group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baseline="-25000" dirty="0"/>
              <a:t>2</a:t>
            </a:r>
          </a:p>
          <a:p>
            <a:r>
              <a:rPr lang="en-US" dirty="0"/>
              <a:t>C</a:t>
            </a:r>
            <a:r>
              <a:rPr lang="en-US" baseline="-25000" dirty="0"/>
              <a:t>4v</a:t>
            </a:r>
          </a:p>
          <a:p>
            <a:r>
              <a:rPr lang="en-US" dirty="0"/>
              <a:t>D</a:t>
            </a:r>
            <a:r>
              <a:rPr lang="en-US" baseline="-25000" dirty="0"/>
              <a:t>3h</a:t>
            </a:r>
          </a:p>
          <a:p>
            <a:r>
              <a:rPr lang="en-US" dirty="0"/>
              <a:t>D</a:t>
            </a:r>
            <a:r>
              <a:rPr lang="en-US" baseline="-25000" dirty="0"/>
              <a:t>6d</a:t>
            </a:r>
          </a:p>
          <a:p>
            <a:r>
              <a:rPr lang="en-US" dirty="0"/>
              <a:t>T</a:t>
            </a:r>
            <a:r>
              <a:rPr lang="en-US" baseline="-25000" dirty="0"/>
              <a:t>d</a:t>
            </a:r>
          </a:p>
          <a:p>
            <a:r>
              <a:rPr lang="en-US" dirty="0"/>
              <a:t>C</a:t>
            </a:r>
            <a:r>
              <a:rPr lang="en-US" baseline="-25000" dirty="0"/>
              <a:t>s</a:t>
            </a:r>
          </a:p>
          <a:p>
            <a:r>
              <a:rPr lang="en-US" dirty="0"/>
              <a:t>O</a:t>
            </a:r>
            <a:r>
              <a:rPr lang="en-US" baseline="-25000" dirty="0"/>
              <a:t>h</a:t>
            </a:r>
          </a:p>
          <a:p>
            <a:r>
              <a:rPr lang="en-US" dirty="0" err="1"/>
              <a:t>I</a:t>
            </a:r>
            <a:r>
              <a:rPr lang="en-US" baseline="-25000" dirty="0" err="1"/>
              <a:t>h</a:t>
            </a:r>
            <a:endParaRPr lang="en-US" baseline="-25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2274849" y="1825625"/>
            <a:ext cx="9078951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First Letter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 – </a:t>
            </a:r>
            <a:r>
              <a:rPr lang="en-US" dirty="0" err="1" smtClean="0"/>
              <a:t>Cylical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one principal axis (or something simple)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 – Dihedral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one principal axis, C</a:t>
            </a:r>
            <a:r>
              <a:rPr lang="en-US" baseline="-25000" dirty="0" smtClean="0"/>
              <a:t>2</a:t>
            </a:r>
            <a:r>
              <a:rPr lang="en-US" dirty="0" smtClean="0"/>
              <a:t>’s perpendicular to axis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 – Tetrahedral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O – Octahedral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I – Icosahedral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S – Improper Rotation Groups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706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Icosahedron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5281" y="1645191"/>
            <a:ext cx="4441438" cy="4259743"/>
          </a:xfrm>
        </p:spPr>
      </p:pic>
    </p:spTree>
    <p:extLst>
      <p:ext uri="{BB962C8B-B14F-4D97-AF65-F5344CB8AC3E}">
        <p14:creationId xmlns:p14="http://schemas.microsoft.com/office/powerpoint/2010/main" val="2463452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Anatomy of a Point Group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baseline="-25000" dirty="0"/>
              <a:t>2</a:t>
            </a:r>
          </a:p>
          <a:p>
            <a:r>
              <a:rPr lang="en-US" dirty="0"/>
              <a:t>C</a:t>
            </a:r>
            <a:r>
              <a:rPr lang="en-US" baseline="-25000" dirty="0"/>
              <a:t>4v</a:t>
            </a:r>
          </a:p>
          <a:p>
            <a:r>
              <a:rPr lang="en-US" dirty="0"/>
              <a:t>D</a:t>
            </a:r>
            <a:r>
              <a:rPr lang="en-US" baseline="-25000" dirty="0"/>
              <a:t>3h</a:t>
            </a:r>
          </a:p>
          <a:p>
            <a:r>
              <a:rPr lang="en-US" dirty="0"/>
              <a:t>D</a:t>
            </a:r>
            <a:r>
              <a:rPr lang="en-US" baseline="-25000" dirty="0"/>
              <a:t>6d</a:t>
            </a:r>
          </a:p>
          <a:p>
            <a:r>
              <a:rPr lang="en-US" dirty="0"/>
              <a:t>T</a:t>
            </a:r>
            <a:r>
              <a:rPr lang="en-US" baseline="-25000" dirty="0"/>
              <a:t>d</a:t>
            </a:r>
          </a:p>
          <a:p>
            <a:r>
              <a:rPr lang="en-US" dirty="0"/>
              <a:t>C</a:t>
            </a:r>
            <a:r>
              <a:rPr lang="en-US" baseline="-25000" dirty="0"/>
              <a:t>s</a:t>
            </a:r>
          </a:p>
          <a:p>
            <a:r>
              <a:rPr lang="en-US" dirty="0"/>
              <a:t>O</a:t>
            </a:r>
            <a:r>
              <a:rPr lang="en-US" baseline="-25000" dirty="0"/>
              <a:t>h</a:t>
            </a:r>
          </a:p>
          <a:p>
            <a:r>
              <a:rPr lang="en-US" dirty="0" err="1"/>
              <a:t>I</a:t>
            </a:r>
            <a:r>
              <a:rPr lang="en-US" baseline="-25000" dirty="0" err="1"/>
              <a:t>h</a:t>
            </a:r>
            <a:endParaRPr lang="en-US" baseline="-25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2628900" y="1825625"/>
            <a:ext cx="9202544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Numeric subscript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Tells the order of the principal axis of rotation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Letter subscript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Tells about other operations (mostly mirror planes)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h = contains a horizontal mirror plane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 = contains dihedral mirror planes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v = contains vertical mirror planes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437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Low Symmetry Point Groups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032916" cy="4530725"/>
          </a:xfrm>
        </p:spPr>
        <p:txBody>
          <a:bodyPr/>
          <a:lstStyle/>
          <a:p>
            <a:pPr marL="0" indent="0" algn="r">
              <a:buNone/>
            </a:pPr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/>
              <a:t> =</a:t>
            </a:r>
          </a:p>
          <a:p>
            <a:pPr marL="0" indent="0" algn="r">
              <a:buNone/>
            </a:pPr>
            <a:endParaRPr lang="en-US" dirty="0" smtClean="0"/>
          </a:p>
          <a:p>
            <a:pPr marL="0" indent="0" algn="r">
              <a:buNone/>
            </a:pPr>
            <a:r>
              <a:rPr lang="en-US" dirty="0" smtClean="0"/>
              <a:t>C</a:t>
            </a:r>
            <a:r>
              <a:rPr lang="en-US" baseline="-25000" dirty="0" smtClean="0"/>
              <a:t>s</a:t>
            </a:r>
            <a:r>
              <a:rPr lang="en-US" dirty="0" smtClean="0"/>
              <a:t> =</a:t>
            </a:r>
          </a:p>
          <a:p>
            <a:pPr marL="0" indent="0" algn="r">
              <a:buNone/>
            </a:pPr>
            <a:endParaRPr lang="en-US" dirty="0" smtClean="0"/>
          </a:p>
          <a:p>
            <a:pPr marL="0" indent="0" algn="r">
              <a:buNone/>
            </a:pPr>
            <a:r>
              <a:rPr lang="en-US" dirty="0" smtClean="0"/>
              <a:t>C</a:t>
            </a:r>
            <a:r>
              <a:rPr lang="en-US" baseline="-25000" dirty="0" smtClean="0"/>
              <a:t>i</a:t>
            </a:r>
            <a:r>
              <a:rPr lang="en-US" dirty="0" smtClean="0"/>
              <a:t> =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642516" y="1600201"/>
            <a:ext cx="5939883" cy="453072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E, </a:t>
            </a:r>
            <a:r>
              <a:rPr lang="el-GR" dirty="0" smtClean="0"/>
              <a:t>σ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E, </a:t>
            </a:r>
            <a:r>
              <a:rPr lang="en-US" dirty="0" err="1" smtClean="0"/>
              <a:t>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161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Cyclical Point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2178205" cy="4530725"/>
          </a:xfrm>
        </p:spPr>
        <p:txBody>
          <a:bodyPr/>
          <a:lstStyle/>
          <a:p>
            <a:pPr marL="0" indent="0" algn="r">
              <a:buNone/>
            </a:pPr>
            <a:r>
              <a:rPr lang="en-US" dirty="0" smtClean="0"/>
              <a:t>C</a:t>
            </a:r>
            <a:r>
              <a:rPr lang="en-US" baseline="-25000" dirty="0" smtClean="0"/>
              <a:t>n</a:t>
            </a:r>
            <a:r>
              <a:rPr lang="en-US" dirty="0" smtClean="0"/>
              <a:t> =</a:t>
            </a:r>
          </a:p>
          <a:p>
            <a:pPr marL="0" indent="0" algn="r">
              <a:buNone/>
            </a:pPr>
            <a:endParaRPr lang="en-US" dirty="0" smtClean="0"/>
          </a:p>
          <a:p>
            <a:pPr marL="0" indent="0" algn="r">
              <a:buNone/>
            </a:pPr>
            <a:r>
              <a:rPr lang="en-US" dirty="0" err="1" smtClean="0"/>
              <a:t>C</a:t>
            </a:r>
            <a:r>
              <a:rPr lang="en-US" baseline="-25000" dirty="0" err="1" smtClean="0"/>
              <a:t>nv</a:t>
            </a:r>
            <a:r>
              <a:rPr lang="en-US" dirty="0" smtClean="0"/>
              <a:t> =</a:t>
            </a:r>
          </a:p>
          <a:p>
            <a:pPr marL="0" indent="0" algn="r">
              <a:buNone/>
            </a:pPr>
            <a:endParaRPr lang="en-US" dirty="0" smtClean="0"/>
          </a:p>
          <a:p>
            <a:pPr marL="0" indent="0" algn="r">
              <a:buNone/>
            </a:pPr>
            <a:endParaRPr lang="en-US" dirty="0" smtClean="0"/>
          </a:p>
          <a:p>
            <a:pPr marL="0" indent="0" algn="r">
              <a:buNone/>
            </a:pPr>
            <a:r>
              <a:rPr lang="en-US" dirty="0" err="1" smtClean="0"/>
              <a:t>C</a:t>
            </a:r>
            <a:r>
              <a:rPr lang="en-US" baseline="-25000" dirty="0" err="1" smtClean="0"/>
              <a:t>nh</a:t>
            </a:r>
            <a:r>
              <a:rPr lang="en-US" dirty="0" smtClean="0"/>
              <a:t> =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87805" y="1600201"/>
            <a:ext cx="8794595" cy="453072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E, C</a:t>
            </a:r>
            <a:r>
              <a:rPr lang="en-US" baseline="-25000" dirty="0" smtClean="0"/>
              <a:t>n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E, C</a:t>
            </a:r>
            <a:r>
              <a:rPr lang="en-US" baseline="-25000" dirty="0" smtClean="0"/>
              <a:t>n</a:t>
            </a:r>
            <a:r>
              <a:rPr lang="en-US" dirty="0" smtClean="0"/>
              <a:t>, n</a:t>
            </a:r>
            <a:r>
              <a:rPr lang="el-GR" dirty="0" smtClean="0"/>
              <a:t>σ</a:t>
            </a:r>
            <a:r>
              <a:rPr lang="en-US" baseline="-25000" dirty="0" smtClean="0"/>
              <a:t>v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If n &gt; 3 and even then some </a:t>
            </a:r>
            <a:r>
              <a:rPr lang="el-GR" dirty="0" smtClean="0"/>
              <a:t>σ</a:t>
            </a:r>
            <a:r>
              <a:rPr lang="en-US" baseline="-25000" dirty="0" smtClean="0"/>
              <a:t>v</a:t>
            </a:r>
            <a:r>
              <a:rPr lang="en-US" dirty="0" smtClean="0"/>
              <a:t> are better labeled </a:t>
            </a:r>
            <a:r>
              <a:rPr lang="el-GR" dirty="0" smtClean="0"/>
              <a:t>σ</a:t>
            </a:r>
            <a:r>
              <a:rPr lang="en-US" baseline="-25000" dirty="0" smtClean="0"/>
              <a:t>d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E, C</a:t>
            </a:r>
            <a:r>
              <a:rPr lang="en-US" baseline="-25000" dirty="0" smtClean="0"/>
              <a:t>n</a:t>
            </a:r>
            <a:r>
              <a:rPr lang="en-US" dirty="0" smtClean="0"/>
              <a:t>, </a:t>
            </a:r>
            <a:r>
              <a:rPr lang="el-GR" dirty="0" smtClean="0"/>
              <a:t>σ</a:t>
            </a:r>
            <a:r>
              <a:rPr lang="en-US" baseline="-25000" dirty="0" smtClean="0"/>
              <a:t>h</a:t>
            </a:r>
            <a:r>
              <a:rPr lang="en-US" dirty="0" smtClean="0"/>
              <a:t>, S</a:t>
            </a:r>
            <a:r>
              <a:rPr lang="en-US" baseline="-25000" dirty="0" smtClean="0"/>
              <a:t>n</a:t>
            </a:r>
            <a:r>
              <a:rPr lang="en-US" dirty="0" smtClean="0"/>
              <a:t>, (</a:t>
            </a:r>
            <a:r>
              <a:rPr lang="en-US" i="1" dirty="0" err="1" smtClean="0"/>
              <a:t>i</a:t>
            </a:r>
            <a:r>
              <a:rPr lang="en-US" dirty="0" smtClean="0"/>
              <a:t> if n = even)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912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Dihedral Point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2423532" cy="4530725"/>
          </a:xfrm>
        </p:spPr>
        <p:txBody>
          <a:bodyPr/>
          <a:lstStyle/>
          <a:p>
            <a:pPr marL="0" indent="0" algn="r">
              <a:buNone/>
            </a:pPr>
            <a:r>
              <a:rPr lang="en-US" dirty="0" err="1" smtClean="0"/>
              <a:t>D</a:t>
            </a:r>
            <a:r>
              <a:rPr lang="en-US" baseline="-25000" dirty="0" err="1" smtClean="0"/>
              <a:t>n</a:t>
            </a:r>
            <a:r>
              <a:rPr lang="en-US" dirty="0" smtClean="0"/>
              <a:t> =</a:t>
            </a:r>
          </a:p>
          <a:p>
            <a:pPr marL="0" indent="0" algn="r">
              <a:buNone/>
            </a:pPr>
            <a:endParaRPr lang="en-US" dirty="0"/>
          </a:p>
          <a:p>
            <a:pPr marL="0" indent="0" algn="r">
              <a:buNone/>
            </a:pPr>
            <a:r>
              <a:rPr lang="en-US" dirty="0" err="1" smtClean="0"/>
              <a:t>D</a:t>
            </a:r>
            <a:r>
              <a:rPr lang="en-US" baseline="-25000" dirty="0" err="1" smtClean="0"/>
              <a:t>nh</a:t>
            </a:r>
            <a:r>
              <a:rPr lang="en-US" dirty="0" smtClean="0"/>
              <a:t> =</a:t>
            </a:r>
          </a:p>
          <a:p>
            <a:pPr marL="0" indent="0" algn="r">
              <a:buNone/>
            </a:pPr>
            <a:endParaRPr lang="en-US" dirty="0" smtClean="0"/>
          </a:p>
          <a:p>
            <a:pPr marL="0" indent="0" algn="r">
              <a:buNone/>
            </a:pPr>
            <a:endParaRPr lang="en-US" dirty="0"/>
          </a:p>
          <a:p>
            <a:pPr marL="0" indent="0" algn="r">
              <a:buNone/>
            </a:pPr>
            <a:r>
              <a:rPr lang="en-US" dirty="0" err="1" smtClean="0"/>
              <a:t>D</a:t>
            </a:r>
            <a:r>
              <a:rPr lang="en-US" baseline="-25000" dirty="0" err="1" smtClean="0"/>
              <a:t>nd</a:t>
            </a:r>
            <a:r>
              <a:rPr lang="en-US" dirty="0" smtClean="0"/>
              <a:t> =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33132" y="1600201"/>
            <a:ext cx="8549268" cy="453072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E, C</a:t>
            </a:r>
            <a:r>
              <a:rPr lang="en-US" baseline="-25000" dirty="0" smtClean="0"/>
              <a:t>n</a:t>
            </a:r>
            <a:r>
              <a:rPr lang="en-US" dirty="0" smtClean="0"/>
              <a:t>, nC</a:t>
            </a:r>
            <a:r>
              <a:rPr lang="en-US" baseline="-25000" dirty="0" smtClean="0"/>
              <a:t>2</a:t>
            </a:r>
            <a:r>
              <a:rPr lang="en-US" dirty="0" smtClean="0"/>
              <a:t> ⊥ C</a:t>
            </a:r>
            <a:r>
              <a:rPr lang="en-US" baseline="-25000" dirty="0" smtClean="0"/>
              <a:t>n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E, C</a:t>
            </a:r>
            <a:r>
              <a:rPr lang="en-US" baseline="-25000" dirty="0" smtClean="0"/>
              <a:t>n</a:t>
            </a:r>
            <a:r>
              <a:rPr lang="en-US" dirty="0" smtClean="0"/>
              <a:t>, </a:t>
            </a:r>
            <a:r>
              <a:rPr lang="en-US" dirty="0"/>
              <a:t>nC</a:t>
            </a:r>
            <a:r>
              <a:rPr lang="en-US" baseline="-25000" dirty="0"/>
              <a:t>2</a:t>
            </a:r>
            <a:r>
              <a:rPr lang="en-US" dirty="0"/>
              <a:t> ⊥ </a:t>
            </a:r>
            <a:r>
              <a:rPr lang="en-US" dirty="0" smtClean="0"/>
              <a:t>C</a:t>
            </a:r>
            <a:r>
              <a:rPr lang="en-US" baseline="-25000" dirty="0" smtClean="0"/>
              <a:t>n</a:t>
            </a:r>
            <a:r>
              <a:rPr lang="en-US" dirty="0" smtClean="0"/>
              <a:t>, </a:t>
            </a:r>
            <a:r>
              <a:rPr lang="el-GR" dirty="0" smtClean="0"/>
              <a:t>σ</a:t>
            </a:r>
            <a:r>
              <a:rPr lang="en-US" baseline="-25000" dirty="0" smtClean="0"/>
              <a:t>h</a:t>
            </a:r>
            <a:r>
              <a:rPr lang="en-US" dirty="0" smtClean="0"/>
              <a:t>, n</a:t>
            </a:r>
            <a:r>
              <a:rPr lang="el-GR" dirty="0" smtClean="0"/>
              <a:t>σ</a:t>
            </a:r>
            <a:r>
              <a:rPr lang="en-US" baseline="-25000" dirty="0" smtClean="0"/>
              <a:t>v</a:t>
            </a:r>
            <a:r>
              <a:rPr lang="en-US" dirty="0" smtClean="0"/>
              <a:t>, S</a:t>
            </a:r>
            <a:r>
              <a:rPr lang="en-US" baseline="-25000" dirty="0" smtClean="0"/>
              <a:t>n</a:t>
            </a:r>
            <a:r>
              <a:rPr lang="en-US" dirty="0" smtClean="0"/>
              <a:t>, (</a:t>
            </a:r>
            <a:r>
              <a:rPr lang="en-US" i="1" dirty="0" err="1" smtClean="0"/>
              <a:t>i</a:t>
            </a:r>
            <a:r>
              <a:rPr lang="en-US" dirty="0" smtClean="0"/>
              <a:t> if n = even)</a:t>
            </a:r>
          </a:p>
          <a:p>
            <a:pPr marL="0" indent="0">
              <a:buNone/>
            </a:pPr>
            <a:r>
              <a:rPr lang="en-US" dirty="0"/>
              <a:t>If n &gt; 3 and even then some </a:t>
            </a:r>
            <a:r>
              <a:rPr lang="el-GR" dirty="0"/>
              <a:t>σ</a:t>
            </a:r>
            <a:r>
              <a:rPr lang="en-US" baseline="-25000" dirty="0"/>
              <a:t>v</a:t>
            </a:r>
            <a:r>
              <a:rPr lang="en-US" dirty="0"/>
              <a:t> are better labeled </a:t>
            </a:r>
            <a:r>
              <a:rPr lang="el-GR" dirty="0"/>
              <a:t>σ</a:t>
            </a:r>
            <a:r>
              <a:rPr lang="en-US" baseline="-25000" dirty="0"/>
              <a:t>d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E, C</a:t>
            </a:r>
            <a:r>
              <a:rPr lang="en-US" baseline="-25000" dirty="0"/>
              <a:t>n</a:t>
            </a:r>
            <a:r>
              <a:rPr lang="en-US" dirty="0"/>
              <a:t>, nC</a:t>
            </a:r>
            <a:r>
              <a:rPr lang="en-US" baseline="-25000" dirty="0"/>
              <a:t>2</a:t>
            </a:r>
            <a:r>
              <a:rPr lang="en-US" dirty="0"/>
              <a:t> ⊥ C</a:t>
            </a:r>
            <a:r>
              <a:rPr lang="en-US" baseline="-25000" dirty="0"/>
              <a:t>n</a:t>
            </a:r>
            <a:r>
              <a:rPr lang="en-US" dirty="0" smtClean="0"/>
              <a:t>, </a:t>
            </a:r>
            <a:r>
              <a:rPr lang="en-US" dirty="0"/>
              <a:t>n</a:t>
            </a:r>
            <a:r>
              <a:rPr lang="el-GR" dirty="0" smtClean="0"/>
              <a:t>σ</a:t>
            </a:r>
            <a:r>
              <a:rPr lang="en-US" baseline="-25000" dirty="0" smtClean="0"/>
              <a:t>d</a:t>
            </a:r>
            <a:r>
              <a:rPr lang="en-US" dirty="0" smtClean="0"/>
              <a:t>, S</a:t>
            </a:r>
            <a:r>
              <a:rPr lang="en-US" baseline="-25000" dirty="0" smtClean="0"/>
              <a:t>2n</a:t>
            </a:r>
            <a:r>
              <a:rPr lang="en-US" dirty="0" smtClean="0"/>
              <a:t>, </a:t>
            </a:r>
            <a:r>
              <a:rPr lang="en-US" dirty="0"/>
              <a:t>(</a:t>
            </a:r>
            <a:r>
              <a:rPr lang="en-US" i="1" dirty="0" err="1"/>
              <a:t>i</a:t>
            </a:r>
            <a:r>
              <a:rPr lang="en-US" dirty="0"/>
              <a:t> if n = </a:t>
            </a:r>
            <a:r>
              <a:rPr lang="en-US" dirty="0" smtClean="0"/>
              <a:t>odd)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580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theme/theme1.xml><?xml version="1.0" encoding="utf-8"?>
<a:theme xmlns:a="http://schemas.openxmlformats.org/drawingml/2006/main" name="Atom Orbits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Atom Orbits" id="{9288F7AB-295D-430B-A226-E0AD197740C3}" vid="{74D21025-0B8F-4768-B17D-27DDEFAE55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Atom Orbits</Template>
  <TotalTime>437</TotalTime>
  <Words>364</Words>
  <Application>Microsoft Office PowerPoint</Application>
  <PresentationFormat>Widescreen</PresentationFormat>
  <Paragraphs>120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Wingdings</vt:lpstr>
      <vt:lpstr>Atom Orbits</vt:lpstr>
      <vt:lpstr>Point Groups</vt:lpstr>
      <vt:lpstr>Point Groups</vt:lpstr>
      <vt:lpstr>Examples</vt:lpstr>
      <vt:lpstr>Anatomy of a Point Group</vt:lpstr>
      <vt:lpstr>Icosahedron</vt:lpstr>
      <vt:lpstr>Anatomy of a Point Group</vt:lpstr>
      <vt:lpstr> Low Symmetry Point Groups</vt:lpstr>
      <vt:lpstr>Cyclical Point Groups</vt:lpstr>
      <vt:lpstr>Dihedral Point Groups</vt:lpstr>
      <vt:lpstr>Improper Rotation Group</vt:lpstr>
      <vt:lpstr>High Symmetry Groups</vt:lpstr>
      <vt:lpstr>Examples</vt:lpstr>
      <vt:lpstr>Examples</vt:lpstr>
      <vt:lpstr>Examples</vt:lpstr>
      <vt:lpstr>Examples</vt:lpstr>
      <vt:lpstr>Examples</vt:lpstr>
      <vt:lpstr>Examples</vt:lpstr>
      <vt:lpstr>Examples</vt:lpstr>
    </vt:vector>
  </TitlesOfParts>
  <Company>WSFCS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Point Groups</dc:title>
  <dc:creator>Bragg, Joshua M</dc:creator>
  <cp:lastModifiedBy>Bragg, Joshua M</cp:lastModifiedBy>
  <cp:revision>26</cp:revision>
  <dcterms:created xsi:type="dcterms:W3CDTF">2016-06-28T19:42:20Z</dcterms:created>
  <dcterms:modified xsi:type="dcterms:W3CDTF">2016-07-04T14:26:27Z</dcterms:modified>
</cp:coreProperties>
</file>