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6" r:id="rId6"/>
    <p:sldId id="261" r:id="rId7"/>
    <p:sldId id="260" r:id="rId8"/>
    <p:sldId id="262" r:id="rId9"/>
    <p:sldId id="263" r:id="rId10"/>
    <p:sldId id="264" r:id="rId11"/>
    <p:sldId id="265" r:id="rId12"/>
    <p:sldId id="268" r:id="rId13"/>
    <p:sldId id="269" r:id="rId14"/>
    <p:sldId id="271" r:id="rId15"/>
    <p:sldId id="273" r:id="rId16"/>
    <p:sldId id="272" r:id="rId17"/>
    <p:sldId id="274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A753-10BF-4786-A8AD-2A23010E5AE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F38F2-8D1C-4796-BCFF-EF40641D1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7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A753-10BF-4786-A8AD-2A23010E5AE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F38F2-8D1C-4796-BCFF-EF40641D1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A753-10BF-4786-A8AD-2A23010E5AE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F38F2-8D1C-4796-BCFF-EF40641D1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23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A753-10BF-4786-A8AD-2A23010E5AE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F38F2-8D1C-4796-BCFF-EF40641D1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81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A753-10BF-4786-A8AD-2A23010E5AE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F38F2-8D1C-4796-BCFF-EF40641D1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13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A753-10BF-4786-A8AD-2A23010E5AE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F38F2-8D1C-4796-BCFF-EF40641D1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18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F063A753-10BF-4786-A8AD-2A23010E5AE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A6F38F2-8D1C-4796-BCFF-EF40641D1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8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A753-10BF-4786-A8AD-2A23010E5AE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F38F2-8D1C-4796-BCFF-EF40641D1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1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A753-10BF-4786-A8AD-2A23010E5AE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F38F2-8D1C-4796-BCFF-EF40641D1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5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A753-10BF-4786-A8AD-2A23010E5AE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F38F2-8D1C-4796-BCFF-EF40641D1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0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A753-10BF-4786-A8AD-2A23010E5AE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F38F2-8D1C-4796-BCFF-EF40641D1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A753-10BF-4786-A8AD-2A23010E5AE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F38F2-8D1C-4796-BCFF-EF40641D1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9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A753-10BF-4786-A8AD-2A23010E5AE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F38F2-8D1C-4796-BCFF-EF40641D1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0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A753-10BF-4786-A8AD-2A23010E5AE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F38F2-8D1C-4796-BCFF-EF40641D1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A753-10BF-4786-A8AD-2A23010E5AE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F38F2-8D1C-4796-BCFF-EF40641D1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3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2457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</p:grpSp>
      <p:sp>
        <p:nvSpPr>
          <p:cNvPr id="2458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fld id="{F063A753-10BF-4786-A8AD-2A23010E5AE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A6F38F2-8D1C-4796-BCFF-EF40641D1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458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 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8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Improper Rotation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3672468" cy="4530725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/>
              <a:t>S</a:t>
            </a:r>
            <a:r>
              <a:rPr lang="en-US" baseline="-25000" dirty="0" smtClean="0"/>
              <a:t>2n</a:t>
            </a:r>
            <a:r>
              <a:rPr lang="en-US" dirty="0" smtClean="0"/>
              <a:t> 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81707" y="1600201"/>
            <a:ext cx="7400693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E, </a:t>
            </a:r>
            <a:r>
              <a:rPr lang="en-US" dirty="0" smtClean="0"/>
              <a:t>C</a:t>
            </a:r>
            <a:r>
              <a:rPr lang="en-US" baseline="-25000" dirty="0" smtClean="0"/>
              <a:t>n</a:t>
            </a:r>
            <a:r>
              <a:rPr lang="en-US" dirty="0" smtClean="0"/>
              <a:t>, S</a:t>
            </a:r>
            <a:r>
              <a:rPr lang="en-US" baseline="-25000" dirty="0" smtClean="0"/>
              <a:t>2n</a:t>
            </a:r>
          </a:p>
          <a:p>
            <a:pPr marL="0" indent="0">
              <a:buNone/>
            </a:pPr>
            <a:r>
              <a:rPr lang="en-US" dirty="0" smtClean="0"/>
              <a:t>Only </a:t>
            </a:r>
            <a:r>
              <a:rPr lang="en-US" dirty="0" smtClean="0"/>
              <a:t>for </a:t>
            </a:r>
            <a:r>
              <a:rPr lang="en-US" dirty="0" smtClean="0"/>
              <a:t>S</a:t>
            </a:r>
            <a:r>
              <a:rPr lang="en-US" baseline="-25000" dirty="0"/>
              <a:t>4</a:t>
            </a:r>
            <a:r>
              <a:rPr lang="en-US" baseline="-25000" dirty="0" smtClean="0"/>
              <a:t>,</a:t>
            </a:r>
            <a:r>
              <a:rPr lang="en-US" dirty="0" smtClean="0"/>
              <a:t> S</a:t>
            </a:r>
            <a:r>
              <a:rPr lang="en-US" baseline="-25000" dirty="0"/>
              <a:t>6</a:t>
            </a:r>
            <a:r>
              <a:rPr lang="en-US" baseline="-25000" dirty="0" smtClean="0"/>
              <a:t>,</a:t>
            </a:r>
            <a:r>
              <a:rPr lang="en-US" dirty="0" smtClean="0"/>
              <a:t> S</a:t>
            </a:r>
            <a:r>
              <a:rPr lang="en-US" baseline="-25000" dirty="0"/>
              <a:t>8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If S</a:t>
            </a:r>
            <a:r>
              <a:rPr lang="en-US" baseline="-25000" dirty="0"/>
              <a:t>6</a:t>
            </a:r>
            <a:r>
              <a:rPr lang="en-US" dirty="0" smtClean="0"/>
              <a:t>, </a:t>
            </a:r>
            <a:r>
              <a:rPr lang="en-US" dirty="0" smtClean="0"/>
              <a:t>then also has </a:t>
            </a:r>
            <a:r>
              <a:rPr lang="en-US" i="1" dirty="0" smtClean="0"/>
              <a:t>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33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Symmetry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2969941" cy="4530725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/>
              <a:t>T</a:t>
            </a:r>
            <a:r>
              <a:rPr lang="en-US" baseline="-25000" dirty="0" smtClean="0"/>
              <a:t>d</a:t>
            </a:r>
            <a:r>
              <a:rPr lang="en-US" dirty="0" smtClean="0"/>
              <a:t> =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O</a:t>
            </a:r>
            <a:r>
              <a:rPr lang="en-US" baseline="-25000" dirty="0" smtClean="0"/>
              <a:t>h</a:t>
            </a:r>
            <a:r>
              <a:rPr lang="en-US" dirty="0" smtClean="0"/>
              <a:t> =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err="1" smtClean="0"/>
              <a:t>I</a:t>
            </a:r>
            <a:r>
              <a:rPr lang="en-US" baseline="-25000" dirty="0" err="1" smtClean="0"/>
              <a:t>h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79541" y="1600201"/>
            <a:ext cx="8002859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E, 4C</a:t>
            </a:r>
            <a:r>
              <a:rPr lang="en-US" baseline="-25000" dirty="0" smtClean="0"/>
              <a:t>3</a:t>
            </a:r>
            <a:r>
              <a:rPr lang="en-US" dirty="0" smtClean="0"/>
              <a:t>, 3C</a:t>
            </a:r>
            <a:r>
              <a:rPr lang="en-US" baseline="-25000" dirty="0" smtClean="0"/>
              <a:t>2</a:t>
            </a:r>
            <a:r>
              <a:rPr lang="en-US" dirty="0" smtClean="0"/>
              <a:t>, 3S</a:t>
            </a:r>
            <a:r>
              <a:rPr lang="en-US" baseline="-25000" dirty="0" smtClean="0"/>
              <a:t>4</a:t>
            </a:r>
            <a:r>
              <a:rPr lang="en-US" dirty="0" smtClean="0"/>
              <a:t>, 6</a:t>
            </a:r>
            <a:r>
              <a:rPr lang="el-GR" dirty="0" smtClean="0"/>
              <a:t>σ</a:t>
            </a:r>
            <a:r>
              <a:rPr lang="en-US" baseline="-25000" dirty="0" smtClean="0"/>
              <a:t>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E, </a:t>
            </a:r>
            <a:r>
              <a:rPr lang="en-US" dirty="0"/>
              <a:t>3C</a:t>
            </a:r>
            <a:r>
              <a:rPr lang="en-US" baseline="-25000" dirty="0"/>
              <a:t>4</a:t>
            </a:r>
            <a:r>
              <a:rPr lang="en-US" dirty="0"/>
              <a:t>, </a:t>
            </a:r>
            <a:r>
              <a:rPr lang="en-US" dirty="0" smtClean="0"/>
              <a:t>4C</a:t>
            </a:r>
            <a:r>
              <a:rPr lang="en-US" baseline="-25000" dirty="0" smtClean="0"/>
              <a:t>3</a:t>
            </a:r>
            <a:r>
              <a:rPr lang="en-US" dirty="0" smtClean="0"/>
              <a:t>, 6C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i="1" dirty="0" err="1" smtClean="0"/>
              <a:t>i</a:t>
            </a:r>
            <a:r>
              <a:rPr lang="en-US" dirty="0" smtClean="0"/>
              <a:t>, 3S</a:t>
            </a:r>
            <a:r>
              <a:rPr lang="en-US" baseline="-25000" dirty="0" smtClean="0"/>
              <a:t>4</a:t>
            </a:r>
            <a:r>
              <a:rPr lang="en-US" dirty="0" smtClean="0"/>
              <a:t>, 4S</a:t>
            </a:r>
            <a:r>
              <a:rPr lang="en-US" baseline="-25000" dirty="0" smtClean="0"/>
              <a:t>6</a:t>
            </a:r>
            <a:r>
              <a:rPr lang="en-US" dirty="0" smtClean="0"/>
              <a:t>, 3</a:t>
            </a:r>
            <a:r>
              <a:rPr lang="el-GR" dirty="0" smtClean="0"/>
              <a:t>σ</a:t>
            </a:r>
            <a:r>
              <a:rPr lang="en-US" baseline="-25000" dirty="0" smtClean="0"/>
              <a:t>h</a:t>
            </a:r>
            <a:r>
              <a:rPr lang="en-US" dirty="0" smtClean="0"/>
              <a:t>, </a:t>
            </a:r>
            <a:r>
              <a:rPr lang="en-US" dirty="0"/>
              <a:t>6</a:t>
            </a:r>
            <a:r>
              <a:rPr lang="el-GR" dirty="0"/>
              <a:t>σ</a:t>
            </a:r>
            <a:r>
              <a:rPr lang="en-US" baseline="-25000" dirty="0"/>
              <a:t>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E, 6C</a:t>
            </a:r>
            <a:r>
              <a:rPr lang="en-US" baseline="-25000" dirty="0" smtClean="0"/>
              <a:t>5</a:t>
            </a:r>
            <a:r>
              <a:rPr lang="en-US" dirty="0" smtClean="0"/>
              <a:t>, 10C</a:t>
            </a:r>
            <a:r>
              <a:rPr lang="en-US" baseline="-25000" dirty="0" smtClean="0"/>
              <a:t>3</a:t>
            </a:r>
            <a:r>
              <a:rPr lang="en-US" dirty="0" smtClean="0"/>
              <a:t>, 15C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i="1" dirty="0" err="1" smtClean="0"/>
              <a:t>i</a:t>
            </a:r>
            <a:r>
              <a:rPr lang="en-US" dirty="0" smtClean="0"/>
              <a:t>, 6S</a:t>
            </a:r>
            <a:r>
              <a:rPr lang="en-US" baseline="-25000" dirty="0" smtClean="0"/>
              <a:t>10</a:t>
            </a:r>
            <a:r>
              <a:rPr lang="en-US" dirty="0" smtClean="0"/>
              <a:t>, 10S</a:t>
            </a:r>
            <a:r>
              <a:rPr lang="en-US" baseline="-25000" dirty="0" smtClean="0"/>
              <a:t>6</a:t>
            </a:r>
            <a:r>
              <a:rPr lang="en-US" dirty="0" smtClean="0"/>
              <a:t>, 15</a:t>
            </a:r>
            <a:r>
              <a:rPr lang="el-GR" dirty="0" smtClean="0"/>
              <a:t>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all the symmetry operations found in water.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789" y="2843774"/>
            <a:ext cx="6556471" cy="118231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33090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all the symmetry operations in </a:t>
            </a:r>
            <a:r>
              <a:rPr lang="en-US" dirty="0" err="1" smtClean="0"/>
              <a:t>hypochlorous</a:t>
            </a:r>
            <a:r>
              <a:rPr lang="en-US" dirty="0" smtClean="0"/>
              <a:t> acid.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420" y="3323279"/>
            <a:ext cx="5390503" cy="1337931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50308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all the symmetry operations in xenon </a:t>
            </a:r>
            <a:r>
              <a:rPr lang="en-US" dirty="0" err="1" smtClean="0"/>
              <a:t>tetrafluoride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878" y="2328453"/>
            <a:ext cx="3838345" cy="380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04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all the symmetry operations in </a:t>
            </a:r>
            <a:r>
              <a:rPr lang="en-US" dirty="0" err="1" smtClean="0"/>
              <a:t>allene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148" y="2589372"/>
            <a:ext cx="5883476" cy="3583571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9830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all the symmetry operations in hydrochloric acid.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65" y="3218462"/>
            <a:ext cx="3659019" cy="1353539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45268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all the symmetry operations in a carbon tetrachloride molecule.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185" y="2527312"/>
            <a:ext cx="3994191" cy="3868248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62019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all the symmetry operations in a </a:t>
            </a:r>
            <a:r>
              <a:rPr lang="en-US" dirty="0" err="1" smtClean="0"/>
              <a:t>borane</a:t>
            </a:r>
            <a:r>
              <a:rPr lang="en-US" dirty="0" smtClean="0"/>
              <a:t> molecule.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539" y="2710309"/>
            <a:ext cx="3113535" cy="298616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12239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Molecules can be grouped together based on common symmetry operations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Defined based on mathematical group theory</a:t>
            </a:r>
          </a:p>
          <a:p>
            <a:endParaRPr lang="en-US" dirty="0" smtClean="0"/>
          </a:p>
          <a:p>
            <a:r>
              <a:rPr lang="en-US" dirty="0" smtClean="0"/>
              <a:t>The group defines all the possible symmetry operations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2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4v</a:t>
            </a:r>
          </a:p>
          <a:p>
            <a:r>
              <a:rPr lang="en-US" dirty="0" smtClean="0"/>
              <a:t>D</a:t>
            </a:r>
            <a:r>
              <a:rPr lang="en-US" baseline="-25000" dirty="0" smtClean="0"/>
              <a:t>3h</a:t>
            </a:r>
          </a:p>
          <a:p>
            <a:r>
              <a:rPr lang="en-US" dirty="0" smtClean="0"/>
              <a:t>D</a:t>
            </a:r>
            <a:r>
              <a:rPr lang="en-US" baseline="-25000" dirty="0" smtClean="0"/>
              <a:t>6d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d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s</a:t>
            </a:r>
          </a:p>
          <a:p>
            <a:r>
              <a:rPr lang="en-US" dirty="0" smtClean="0"/>
              <a:t>O</a:t>
            </a:r>
            <a:r>
              <a:rPr lang="en-US" baseline="-25000" dirty="0" smtClean="0"/>
              <a:t>h</a:t>
            </a:r>
          </a:p>
          <a:p>
            <a:r>
              <a:rPr lang="en-US" dirty="0" err="1" smtClean="0"/>
              <a:t>I</a:t>
            </a:r>
            <a:r>
              <a:rPr lang="en-US" baseline="-25000" dirty="0" err="1" smtClean="0"/>
              <a:t>h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74959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Point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baseline="-25000" dirty="0"/>
              <a:t>2</a:t>
            </a:r>
          </a:p>
          <a:p>
            <a:r>
              <a:rPr lang="en-US" dirty="0"/>
              <a:t>C</a:t>
            </a:r>
            <a:r>
              <a:rPr lang="en-US" baseline="-25000" dirty="0"/>
              <a:t>4v</a:t>
            </a:r>
          </a:p>
          <a:p>
            <a:r>
              <a:rPr lang="en-US" dirty="0"/>
              <a:t>D</a:t>
            </a:r>
            <a:r>
              <a:rPr lang="en-US" baseline="-25000" dirty="0"/>
              <a:t>3h</a:t>
            </a:r>
          </a:p>
          <a:p>
            <a:r>
              <a:rPr lang="en-US" dirty="0"/>
              <a:t>D</a:t>
            </a:r>
            <a:r>
              <a:rPr lang="en-US" baseline="-25000" dirty="0"/>
              <a:t>6d</a:t>
            </a:r>
          </a:p>
          <a:p>
            <a:r>
              <a:rPr lang="en-US" dirty="0"/>
              <a:t>T</a:t>
            </a:r>
            <a:r>
              <a:rPr lang="en-US" baseline="-25000" dirty="0"/>
              <a:t>d</a:t>
            </a:r>
          </a:p>
          <a:p>
            <a:r>
              <a:rPr lang="en-US" dirty="0"/>
              <a:t>C</a:t>
            </a:r>
            <a:r>
              <a:rPr lang="en-US" baseline="-25000" dirty="0"/>
              <a:t>s</a:t>
            </a:r>
          </a:p>
          <a:p>
            <a:r>
              <a:rPr lang="en-US" dirty="0"/>
              <a:t>O</a:t>
            </a:r>
            <a:r>
              <a:rPr lang="en-US" baseline="-25000" dirty="0"/>
              <a:t>h</a:t>
            </a:r>
          </a:p>
          <a:p>
            <a:r>
              <a:rPr lang="en-US" dirty="0" err="1"/>
              <a:t>I</a:t>
            </a:r>
            <a:r>
              <a:rPr lang="en-US" baseline="-25000" dirty="0" err="1"/>
              <a:t>h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274849" y="1825625"/>
            <a:ext cx="907895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First Letter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 – </a:t>
            </a:r>
            <a:r>
              <a:rPr lang="en-US" dirty="0" err="1" smtClean="0"/>
              <a:t>Cylical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one principal axis (or something simple)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 – Dihedral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one principal axis, C</a:t>
            </a:r>
            <a:r>
              <a:rPr lang="en-US" baseline="-25000" dirty="0" smtClean="0"/>
              <a:t>2</a:t>
            </a:r>
            <a:r>
              <a:rPr lang="en-US" dirty="0" smtClean="0"/>
              <a:t>’s perpendicular to axis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 – Tetrahedral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 – Octahedral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 – Icosahedral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 – Improper Rotation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70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Icosahedron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81" y="1645191"/>
            <a:ext cx="4441438" cy="4259743"/>
          </a:xfrm>
        </p:spPr>
      </p:pic>
    </p:spTree>
    <p:extLst>
      <p:ext uri="{BB962C8B-B14F-4D97-AF65-F5344CB8AC3E}">
        <p14:creationId xmlns:p14="http://schemas.microsoft.com/office/powerpoint/2010/main" val="246345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Point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baseline="-25000" dirty="0"/>
              <a:t>2</a:t>
            </a:r>
          </a:p>
          <a:p>
            <a:r>
              <a:rPr lang="en-US" dirty="0"/>
              <a:t>C</a:t>
            </a:r>
            <a:r>
              <a:rPr lang="en-US" baseline="-25000" dirty="0"/>
              <a:t>4v</a:t>
            </a:r>
          </a:p>
          <a:p>
            <a:r>
              <a:rPr lang="en-US" dirty="0"/>
              <a:t>D</a:t>
            </a:r>
            <a:r>
              <a:rPr lang="en-US" baseline="-25000" dirty="0"/>
              <a:t>3h</a:t>
            </a:r>
          </a:p>
          <a:p>
            <a:r>
              <a:rPr lang="en-US" dirty="0"/>
              <a:t>D</a:t>
            </a:r>
            <a:r>
              <a:rPr lang="en-US" baseline="-25000" dirty="0"/>
              <a:t>6d</a:t>
            </a:r>
          </a:p>
          <a:p>
            <a:r>
              <a:rPr lang="en-US" dirty="0"/>
              <a:t>T</a:t>
            </a:r>
            <a:r>
              <a:rPr lang="en-US" baseline="-25000" dirty="0"/>
              <a:t>d</a:t>
            </a:r>
          </a:p>
          <a:p>
            <a:r>
              <a:rPr lang="en-US" dirty="0"/>
              <a:t>C</a:t>
            </a:r>
            <a:r>
              <a:rPr lang="en-US" baseline="-25000" dirty="0"/>
              <a:t>s</a:t>
            </a:r>
          </a:p>
          <a:p>
            <a:r>
              <a:rPr lang="en-US" dirty="0"/>
              <a:t>O</a:t>
            </a:r>
            <a:r>
              <a:rPr lang="en-US" baseline="-25000" dirty="0"/>
              <a:t>h</a:t>
            </a:r>
          </a:p>
          <a:p>
            <a:r>
              <a:rPr lang="en-US" dirty="0" err="1"/>
              <a:t>I</a:t>
            </a:r>
            <a:r>
              <a:rPr lang="en-US" baseline="-25000" dirty="0" err="1"/>
              <a:t>h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628900" y="1825625"/>
            <a:ext cx="920254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Numeric subscript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Tells the order of the principal axis of rotation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Letter subscript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Tells about other operations (mostly mirror planes)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 = contains a horizontal mirror plane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 = contains dihedral mirror planes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 = contains vertical mirror planes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3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Low Symmetry Point Groups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032916" cy="4530725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=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s</a:t>
            </a:r>
            <a:r>
              <a:rPr lang="en-US" dirty="0" smtClean="0"/>
              <a:t> =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i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42516" y="1600201"/>
            <a:ext cx="5939883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E, </a:t>
            </a:r>
            <a:r>
              <a:rPr lang="el-GR" dirty="0" smtClean="0"/>
              <a:t>σ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E, </a:t>
            </a:r>
            <a:r>
              <a:rPr lang="en-US" dirty="0" err="1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6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Cyclical Point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2178205" cy="4530725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n</a:t>
            </a:r>
            <a:r>
              <a:rPr lang="en-US" dirty="0" smtClean="0"/>
              <a:t> =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err="1" smtClean="0"/>
              <a:t>C</a:t>
            </a:r>
            <a:r>
              <a:rPr lang="en-US" baseline="-25000" dirty="0" err="1" smtClean="0"/>
              <a:t>nv</a:t>
            </a:r>
            <a:r>
              <a:rPr lang="en-US" dirty="0" smtClean="0"/>
              <a:t> =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err="1" smtClean="0"/>
              <a:t>C</a:t>
            </a:r>
            <a:r>
              <a:rPr lang="en-US" baseline="-25000" dirty="0" err="1" smtClean="0"/>
              <a:t>nh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7805" y="1600201"/>
            <a:ext cx="8794595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E, C</a:t>
            </a:r>
            <a:r>
              <a:rPr lang="en-US" baseline="-25000" dirty="0" smtClean="0"/>
              <a:t>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E, C</a:t>
            </a:r>
            <a:r>
              <a:rPr lang="en-US" baseline="-25000" dirty="0" smtClean="0"/>
              <a:t>n</a:t>
            </a:r>
            <a:r>
              <a:rPr lang="en-US" dirty="0" smtClean="0"/>
              <a:t>, n</a:t>
            </a:r>
            <a:r>
              <a:rPr lang="el-GR" dirty="0" smtClean="0"/>
              <a:t>σ</a:t>
            </a:r>
            <a:r>
              <a:rPr lang="en-US" baseline="-25000" dirty="0" smtClean="0"/>
              <a:t>v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n &gt; 3 and even then some </a:t>
            </a:r>
            <a:r>
              <a:rPr lang="el-GR" dirty="0" smtClean="0"/>
              <a:t>σ</a:t>
            </a:r>
            <a:r>
              <a:rPr lang="en-US" baseline="-25000" dirty="0" smtClean="0"/>
              <a:t>v</a:t>
            </a:r>
            <a:r>
              <a:rPr lang="en-US" dirty="0" smtClean="0"/>
              <a:t> are better labeled </a:t>
            </a:r>
            <a:r>
              <a:rPr lang="el-GR" dirty="0" smtClean="0"/>
              <a:t>σ</a:t>
            </a:r>
            <a:r>
              <a:rPr lang="en-US" baseline="-25000" dirty="0" smtClean="0"/>
              <a:t>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E, C</a:t>
            </a:r>
            <a:r>
              <a:rPr lang="en-US" baseline="-25000" dirty="0" smtClean="0"/>
              <a:t>n</a:t>
            </a:r>
            <a:r>
              <a:rPr lang="en-US" dirty="0" smtClean="0"/>
              <a:t>, </a:t>
            </a:r>
            <a:r>
              <a:rPr lang="el-GR" dirty="0" smtClean="0"/>
              <a:t>σ</a:t>
            </a:r>
            <a:r>
              <a:rPr lang="en-US" baseline="-25000" dirty="0" smtClean="0"/>
              <a:t>h</a:t>
            </a:r>
            <a:r>
              <a:rPr lang="en-US" dirty="0" smtClean="0"/>
              <a:t>, S</a:t>
            </a:r>
            <a:r>
              <a:rPr lang="en-US" baseline="-25000" dirty="0" smtClean="0"/>
              <a:t>n</a:t>
            </a:r>
            <a:r>
              <a:rPr lang="en-US" dirty="0" smtClean="0"/>
              <a:t>, (</a:t>
            </a:r>
            <a:r>
              <a:rPr lang="en-US" i="1" dirty="0" err="1" smtClean="0"/>
              <a:t>i</a:t>
            </a:r>
            <a:r>
              <a:rPr lang="en-US" dirty="0" smtClean="0"/>
              <a:t> if n = even)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1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Dihedral Point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2423532" cy="4530725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 =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err="1" smtClean="0"/>
              <a:t>D</a:t>
            </a:r>
            <a:r>
              <a:rPr lang="en-US" baseline="-25000" dirty="0" err="1" smtClean="0"/>
              <a:t>nh</a:t>
            </a:r>
            <a:r>
              <a:rPr lang="en-US" dirty="0" smtClean="0"/>
              <a:t> =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err="1" smtClean="0"/>
              <a:t>D</a:t>
            </a:r>
            <a:r>
              <a:rPr lang="en-US" baseline="-25000" dirty="0" err="1" smtClean="0"/>
              <a:t>nd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3132" y="1600201"/>
            <a:ext cx="8549268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E, C</a:t>
            </a:r>
            <a:r>
              <a:rPr lang="en-US" baseline="-25000" dirty="0" smtClean="0"/>
              <a:t>n</a:t>
            </a:r>
            <a:r>
              <a:rPr lang="en-US" dirty="0" smtClean="0"/>
              <a:t>, nC</a:t>
            </a:r>
            <a:r>
              <a:rPr lang="en-US" baseline="-25000" dirty="0" smtClean="0"/>
              <a:t>2</a:t>
            </a:r>
            <a:r>
              <a:rPr lang="en-US" dirty="0" smtClean="0"/>
              <a:t> ⊥ C</a:t>
            </a:r>
            <a:r>
              <a:rPr lang="en-US" baseline="-25000" dirty="0" smtClean="0"/>
              <a:t>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E, C</a:t>
            </a:r>
            <a:r>
              <a:rPr lang="en-US" baseline="-25000" dirty="0" smtClean="0"/>
              <a:t>n</a:t>
            </a:r>
            <a:r>
              <a:rPr lang="en-US" dirty="0" smtClean="0"/>
              <a:t>, </a:t>
            </a:r>
            <a:r>
              <a:rPr lang="en-US" dirty="0"/>
              <a:t>nC</a:t>
            </a:r>
            <a:r>
              <a:rPr lang="en-US" baseline="-25000" dirty="0"/>
              <a:t>2</a:t>
            </a:r>
            <a:r>
              <a:rPr lang="en-US" dirty="0"/>
              <a:t> ⊥ </a:t>
            </a:r>
            <a:r>
              <a:rPr lang="en-US" dirty="0" smtClean="0"/>
              <a:t>C</a:t>
            </a:r>
            <a:r>
              <a:rPr lang="en-US" baseline="-25000" dirty="0" smtClean="0"/>
              <a:t>n</a:t>
            </a:r>
            <a:r>
              <a:rPr lang="en-US" dirty="0" smtClean="0"/>
              <a:t>, </a:t>
            </a:r>
            <a:r>
              <a:rPr lang="el-GR" dirty="0" smtClean="0"/>
              <a:t>σ</a:t>
            </a:r>
            <a:r>
              <a:rPr lang="en-US" baseline="-25000" dirty="0" smtClean="0"/>
              <a:t>h</a:t>
            </a:r>
            <a:r>
              <a:rPr lang="en-US" dirty="0" smtClean="0"/>
              <a:t>, n</a:t>
            </a:r>
            <a:r>
              <a:rPr lang="el-GR" dirty="0" smtClean="0"/>
              <a:t>σ</a:t>
            </a:r>
            <a:r>
              <a:rPr lang="en-US" baseline="-25000" dirty="0" smtClean="0"/>
              <a:t>v</a:t>
            </a:r>
            <a:r>
              <a:rPr lang="en-US" dirty="0" smtClean="0"/>
              <a:t>, S</a:t>
            </a:r>
            <a:r>
              <a:rPr lang="en-US" baseline="-25000" dirty="0" smtClean="0"/>
              <a:t>n</a:t>
            </a:r>
            <a:r>
              <a:rPr lang="en-US" dirty="0" smtClean="0"/>
              <a:t>, (</a:t>
            </a:r>
            <a:r>
              <a:rPr lang="en-US" i="1" dirty="0" err="1" smtClean="0"/>
              <a:t>i</a:t>
            </a:r>
            <a:r>
              <a:rPr lang="en-US" dirty="0" smtClean="0"/>
              <a:t> if n = even)</a:t>
            </a:r>
          </a:p>
          <a:p>
            <a:pPr marL="0" indent="0">
              <a:buNone/>
            </a:pPr>
            <a:r>
              <a:rPr lang="en-US" dirty="0"/>
              <a:t>If n &gt; 3 and even then some </a:t>
            </a:r>
            <a:r>
              <a:rPr lang="el-GR" dirty="0"/>
              <a:t>σ</a:t>
            </a:r>
            <a:r>
              <a:rPr lang="en-US" baseline="-25000" dirty="0"/>
              <a:t>v</a:t>
            </a:r>
            <a:r>
              <a:rPr lang="en-US" dirty="0"/>
              <a:t> are better labeled </a:t>
            </a:r>
            <a:r>
              <a:rPr lang="el-GR" dirty="0"/>
              <a:t>σ</a:t>
            </a:r>
            <a:r>
              <a:rPr lang="en-US" baseline="-25000" dirty="0"/>
              <a:t>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E, C</a:t>
            </a:r>
            <a:r>
              <a:rPr lang="en-US" baseline="-25000" dirty="0"/>
              <a:t>n</a:t>
            </a:r>
            <a:r>
              <a:rPr lang="en-US" dirty="0"/>
              <a:t>, nC</a:t>
            </a:r>
            <a:r>
              <a:rPr lang="en-US" baseline="-25000" dirty="0"/>
              <a:t>2</a:t>
            </a:r>
            <a:r>
              <a:rPr lang="en-US" dirty="0"/>
              <a:t> ⊥ C</a:t>
            </a:r>
            <a:r>
              <a:rPr lang="en-US" baseline="-25000" dirty="0"/>
              <a:t>n</a:t>
            </a:r>
            <a:r>
              <a:rPr lang="en-US" dirty="0" smtClean="0"/>
              <a:t>, </a:t>
            </a:r>
            <a:r>
              <a:rPr lang="en-US" dirty="0"/>
              <a:t>n</a:t>
            </a:r>
            <a:r>
              <a:rPr lang="el-GR" dirty="0" smtClean="0"/>
              <a:t>σ</a:t>
            </a:r>
            <a:r>
              <a:rPr lang="en-US" baseline="-25000" dirty="0" smtClean="0"/>
              <a:t>d</a:t>
            </a:r>
            <a:r>
              <a:rPr lang="en-US" dirty="0" smtClean="0"/>
              <a:t>, S</a:t>
            </a:r>
            <a:r>
              <a:rPr lang="en-US" baseline="-25000" dirty="0" smtClean="0"/>
              <a:t>2n</a:t>
            </a:r>
            <a:r>
              <a:rPr lang="en-US" dirty="0" smtClean="0"/>
              <a:t>, </a:t>
            </a:r>
            <a:r>
              <a:rPr lang="en-US" dirty="0"/>
              <a:t>(</a:t>
            </a:r>
            <a:r>
              <a:rPr lang="en-US" i="1" dirty="0" err="1"/>
              <a:t>i</a:t>
            </a:r>
            <a:r>
              <a:rPr lang="en-US" dirty="0"/>
              <a:t> if n = </a:t>
            </a:r>
            <a:r>
              <a:rPr lang="en-US" dirty="0" smtClean="0"/>
              <a:t>odd)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8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theme/theme1.xml><?xml version="1.0" encoding="utf-8"?>
<a:theme xmlns:a="http://schemas.openxmlformats.org/drawingml/2006/main" name="Atom Orbits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tom Orbits" id="{9288F7AB-295D-430B-A226-E0AD197740C3}" vid="{74D21025-0B8F-4768-B17D-27DDEFAE55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Atom Orbits</Template>
  <TotalTime>437</TotalTime>
  <Words>364</Words>
  <Application>Microsoft Office PowerPoint</Application>
  <PresentationFormat>Widescreen</PresentationFormat>
  <Paragraphs>120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Wingdings</vt:lpstr>
      <vt:lpstr>Atom Orbits</vt:lpstr>
      <vt:lpstr>Point Groups</vt:lpstr>
      <vt:lpstr>Point Groups</vt:lpstr>
      <vt:lpstr>Examples</vt:lpstr>
      <vt:lpstr>Anatomy of a Point Group</vt:lpstr>
      <vt:lpstr>Icosahedron</vt:lpstr>
      <vt:lpstr>Anatomy of a Point Group</vt:lpstr>
      <vt:lpstr> Low Symmetry Point Groups</vt:lpstr>
      <vt:lpstr>Cyclical Point Groups</vt:lpstr>
      <vt:lpstr>Dihedral Point Groups</vt:lpstr>
      <vt:lpstr>Improper Rotation Group</vt:lpstr>
      <vt:lpstr>High Symmetry Groups</vt:lpstr>
      <vt:lpstr>Examples</vt:lpstr>
      <vt:lpstr>Examples</vt:lpstr>
      <vt:lpstr>Examples</vt:lpstr>
      <vt:lpstr>Examples</vt:lpstr>
      <vt:lpstr>Examples</vt:lpstr>
      <vt:lpstr>Examples</vt:lpstr>
      <vt:lpstr>Examples</vt:lpstr>
    </vt:vector>
  </TitlesOfParts>
  <Company>WSFCS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Groups</dc:title>
  <dc:creator>Bragg, Joshua M</dc:creator>
  <cp:lastModifiedBy>Bragg, Joshua M</cp:lastModifiedBy>
  <cp:revision>26</cp:revision>
  <dcterms:created xsi:type="dcterms:W3CDTF">2016-06-28T19:42:20Z</dcterms:created>
  <dcterms:modified xsi:type="dcterms:W3CDTF">2016-07-04T14:26:27Z</dcterms:modified>
</cp:coreProperties>
</file>